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sldIdLst>
    <p:sldId id="274" r:id="rId5"/>
    <p:sldId id="256" r:id="rId6"/>
    <p:sldId id="264" r:id="rId7"/>
    <p:sldId id="261" r:id="rId8"/>
    <p:sldId id="259" r:id="rId9"/>
    <p:sldId id="266" r:id="rId10"/>
    <p:sldId id="275" r:id="rId11"/>
    <p:sldId id="267" r:id="rId12"/>
    <p:sldId id="268" r:id="rId13"/>
    <p:sldId id="276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B21D-B05B-4BBE-9C1C-9F6530CEA1DD}" type="datetimeFigureOut">
              <a:rPr lang="hr-HR" smtClean="0"/>
              <a:t>22.1.2026.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8453-8681-4D73-8E03-965CBFA554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4145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B21D-B05B-4BBE-9C1C-9F6530CEA1DD}" type="datetimeFigureOut">
              <a:rPr lang="hr-HR" smtClean="0"/>
              <a:t>22.1.2026.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8453-8681-4D73-8E03-965CBFA554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5789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B21D-B05B-4BBE-9C1C-9F6530CEA1DD}" type="datetimeFigureOut">
              <a:rPr lang="hr-HR" smtClean="0"/>
              <a:t>22.1.2026.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8453-8681-4D73-8E03-965CBFA554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9052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B21D-B05B-4BBE-9C1C-9F6530CEA1DD}" type="datetimeFigureOut">
              <a:rPr lang="hr-HR" smtClean="0"/>
              <a:t>22.1.2026.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8453-8681-4D73-8E03-965CBFA554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7612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B21D-B05B-4BBE-9C1C-9F6530CEA1DD}" type="datetimeFigureOut">
              <a:rPr lang="hr-HR" smtClean="0"/>
              <a:t>22.1.2026.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8453-8681-4D73-8E03-965CBFA554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5525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B21D-B05B-4BBE-9C1C-9F6530CEA1DD}" type="datetimeFigureOut">
              <a:rPr lang="hr-HR" smtClean="0"/>
              <a:t>22.1.2026.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8453-8681-4D73-8E03-965CBFA554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5004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B21D-B05B-4BBE-9C1C-9F6530CEA1DD}" type="datetimeFigureOut">
              <a:rPr lang="hr-HR" smtClean="0"/>
              <a:t>22.1.2026.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8453-8681-4D73-8E03-965CBFA554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0752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B21D-B05B-4BBE-9C1C-9F6530CEA1DD}" type="datetimeFigureOut">
              <a:rPr lang="hr-HR" smtClean="0"/>
              <a:t>22.1.2026.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8453-8681-4D73-8E03-965CBFA554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3025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B21D-B05B-4BBE-9C1C-9F6530CEA1DD}" type="datetimeFigureOut">
              <a:rPr lang="hr-HR" smtClean="0"/>
              <a:t>22.1.2026.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8453-8681-4D73-8E03-965CBFA554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6605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B21D-B05B-4BBE-9C1C-9F6530CEA1DD}" type="datetimeFigureOut">
              <a:rPr lang="hr-HR" smtClean="0"/>
              <a:t>22.1.2026.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8453-8681-4D73-8E03-965CBFA554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079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B21D-B05B-4BBE-9C1C-9F6530CEA1DD}" type="datetimeFigureOut">
              <a:rPr lang="hr-HR" smtClean="0"/>
              <a:t>22.1.2026.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8453-8681-4D73-8E03-965CBFA554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3173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7B21D-B05B-4BBE-9C1C-9F6530CEA1DD}" type="datetimeFigureOut">
              <a:rPr lang="hr-HR" smtClean="0"/>
              <a:t>22.1.2026.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18453-8681-4D73-8E03-965CBFA554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9267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30" y="1750926"/>
            <a:ext cx="7013104" cy="4649874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665" y="1750926"/>
            <a:ext cx="2642971" cy="4649874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7" name="Naslov 1">
            <a:extLst>
              <a:ext uri="{FF2B5EF4-FFF2-40B4-BE49-F238E27FC236}">
                <a16:creationId xmlns:a16="http://schemas.microsoft.com/office/drawing/2014/main" id="{097FFFC3-9D02-4BAB-BF3A-587B2D891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739" y="28274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hr-HR" sz="4500" dirty="0"/>
              <a:t>Što je potrebno izraditi prije proizvodnje nekog proizvoda?</a:t>
            </a:r>
          </a:p>
        </p:txBody>
      </p:sp>
    </p:spTree>
    <p:extLst>
      <p:ext uri="{BB962C8B-B14F-4D97-AF65-F5344CB8AC3E}">
        <p14:creationId xmlns:p14="http://schemas.microsoft.com/office/powerpoint/2010/main" val="22915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ka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338" y="4549636"/>
            <a:ext cx="2390775" cy="191452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1561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0970392">
            <a:off x="1605504" y="596741"/>
            <a:ext cx="4275382" cy="4275382"/>
          </a:xfrm>
          <a:prstGeom prst="rect">
            <a:avLst/>
          </a:prstGeom>
        </p:spPr>
      </p:pic>
      <p:cxnSp>
        <p:nvCxnSpPr>
          <p:cNvPr id="6" name="Ravni poveznik sa strelicom 5"/>
          <p:cNvCxnSpPr/>
          <p:nvPr/>
        </p:nvCxnSpPr>
        <p:spPr>
          <a:xfrm>
            <a:off x="1593669" y="3396343"/>
            <a:ext cx="3248297" cy="24384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ravokutnik 7"/>
          <p:cNvSpPr/>
          <p:nvPr/>
        </p:nvSpPr>
        <p:spPr>
          <a:xfrm rot="212007">
            <a:off x="2794376" y="3119289"/>
            <a:ext cx="871011" cy="496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400</a:t>
            </a:r>
            <a:r>
              <a:rPr lang="hr-HR" dirty="0" smtClean="0">
                <a:solidFill>
                  <a:schemeClr val="tx1"/>
                </a:solidFill>
              </a:rPr>
              <a:t>    </a:t>
            </a:r>
            <a:r>
              <a:rPr lang="hr-HR" dirty="0" smtClean="0">
                <a:solidFill>
                  <a:schemeClr val="tx1"/>
                </a:solidFill>
              </a:rPr>
              <a:t>2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2" name="Pravokutnik s jednim zaobljenim kutom 11"/>
          <p:cNvSpPr/>
          <p:nvPr/>
        </p:nvSpPr>
        <p:spPr>
          <a:xfrm>
            <a:off x="3021874" y="3092919"/>
            <a:ext cx="539932" cy="470203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3" name="Pravokutnik s jednim zaobljenim kutom 12"/>
          <p:cNvSpPr/>
          <p:nvPr/>
        </p:nvSpPr>
        <p:spPr>
          <a:xfrm>
            <a:off x="2950320" y="3173617"/>
            <a:ext cx="714103" cy="505098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-</a:t>
            </a:r>
            <a:endParaRPr lang="hr-HR" dirty="0">
              <a:solidFill>
                <a:schemeClr val="tx1"/>
              </a:solidFill>
            </a:endParaRPr>
          </a:p>
        </p:txBody>
      </p:sp>
      <p:cxnSp>
        <p:nvCxnSpPr>
          <p:cNvPr id="18" name="Ravni poveznik sa strelicom 17"/>
          <p:cNvCxnSpPr/>
          <p:nvPr/>
        </p:nvCxnSpPr>
        <p:spPr>
          <a:xfrm flipH="1" flipV="1">
            <a:off x="3492137" y="3678715"/>
            <a:ext cx="783772" cy="11545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Pravokutnik 19"/>
          <p:cNvSpPr/>
          <p:nvPr/>
        </p:nvSpPr>
        <p:spPr>
          <a:xfrm>
            <a:off x="6679474" y="1114697"/>
            <a:ext cx="4336869" cy="52077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Tolerancija</a:t>
            </a:r>
            <a:r>
              <a:rPr lang="hr-HR" dirty="0" smtClean="0">
                <a:solidFill>
                  <a:schemeClr val="tx1"/>
                </a:solidFill>
              </a:rPr>
              <a:t> je dozvoljeno odstupanje od zadane mjere.</a:t>
            </a:r>
          </a:p>
          <a:p>
            <a:pPr algn="ctr"/>
            <a:r>
              <a:rPr lang="hr-HR" dirty="0" smtClean="0">
                <a:solidFill>
                  <a:schemeClr val="tx1"/>
                </a:solidFill>
              </a:rPr>
              <a:t>Najveća dopuštena duljina predmeta je      </a:t>
            </a:r>
            <a:r>
              <a:rPr lang="hr-HR" dirty="0" smtClean="0">
                <a:solidFill>
                  <a:schemeClr val="tx1"/>
                </a:solidFill>
              </a:rPr>
              <a:t>400 </a:t>
            </a:r>
            <a:r>
              <a:rPr lang="hr-HR" dirty="0" smtClean="0">
                <a:solidFill>
                  <a:schemeClr val="tx1"/>
                </a:solidFill>
              </a:rPr>
              <a:t>+ 2 = </a:t>
            </a:r>
            <a:r>
              <a:rPr lang="hr-HR" dirty="0" smtClean="0">
                <a:solidFill>
                  <a:schemeClr val="tx1"/>
                </a:solidFill>
              </a:rPr>
              <a:t>402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dirty="0" smtClean="0">
                <a:solidFill>
                  <a:schemeClr val="tx1"/>
                </a:solidFill>
              </a:rPr>
              <a:t>mm</a:t>
            </a:r>
          </a:p>
          <a:p>
            <a:pPr algn="ctr"/>
            <a:r>
              <a:rPr lang="hr-HR" dirty="0" smtClean="0">
                <a:solidFill>
                  <a:schemeClr val="tx1"/>
                </a:solidFill>
              </a:rPr>
              <a:t>Najmanja dopuštena duljina predmeta je    </a:t>
            </a:r>
            <a:r>
              <a:rPr lang="hr-HR" dirty="0" smtClean="0">
                <a:solidFill>
                  <a:schemeClr val="tx1"/>
                </a:solidFill>
              </a:rPr>
              <a:t>400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dirty="0" smtClean="0">
                <a:solidFill>
                  <a:schemeClr val="tx1"/>
                </a:solidFill>
              </a:rPr>
              <a:t>-2 = </a:t>
            </a:r>
            <a:r>
              <a:rPr lang="hr-HR" dirty="0" smtClean="0">
                <a:solidFill>
                  <a:schemeClr val="tx1"/>
                </a:solidFill>
              </a:rPr>
              <a:t>398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dirty="0" smtClean="0">
                <a:solidFill>
                  <a:schemeClr val="tx1"/>
                </a:solidFill>
              </a:rPr>
              <a:t>mm</a:t>
            </a:r>
          </a:p>
          <a:p>
            <a:pPr algn="ctr"/>
            <a:r>
              <a:rPr lang="hr-HR" i="1" dirty="0" smtClean="0">
                <a:solidFill>
                  <a:schemeClr val="tx1"/>
                </a:solidFill>
              </a:rPr>
              <a:t>Tj. prihvaća se pogreška od 2 mm pri izradi predmeta i takav predmet može ići u prodaju. Predmeti dulji od 52 mm i kraći od 48 mm ne mogu ići u prodaju.</a:t>
            </a:r>
            <a:endParaRPr lang="hr-HR" i="1" dirty="0">
              <a:solidFill>
                <a:schemeClr val="tx1"/>
              </a:solidFill>
            </a:endParaRPr>
          </a:p>
        </p:txBody>
      </p:sp>
      <p:cxnSp>
        <p:nvCxnSpPr>
          <p:cNvPr id="22" name="Ravni poveznik sa strelicom 21"/>
          <p:cNvCxnSpPr/>
          <p:nvPr/>
        </p:nvCxnSpPr>
        <p:spPr>
          <a:xfrm flipV="1">
            <a:off x="5338354" y="3779520"/>
            <a:ext cx="1532709" cy="10537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954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76EAD-7012-49EE-B4FD-FC7D5366B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5" y="665448"/>
            <a:ext cx="10439401" cy="721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500" b="1" dirty="0">
                <a:solidFill>
                  <a:schemeClr val="accent1"/>
                </a:solidFill>
                <a:latin typeface="+mj-lt"/>
              </a:rPr>
              <a:t>4. izrada tehničke dokumentacije</a:t>
            </a:r>
            <a:endParaRPr lang="en-US" sz="45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B6BD4E-8CD7-4E9A-AF5B-23BA0F892C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170" y="1483140"/>
            <a:ext cx="7935688" cy="492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11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C52919EC-4AF3-4E0D-AED8-0AA91217B323}"/>
              </a:ext>
            </a:extLst>
          </p:cNvPr>
          <p:cNvSpPr/>
          <p:nvPr/>
        </p:nvSpPr>
        <p:spPr>
          <a:xfrm>
            <a:off x="3366407" y="2895600"/>
            <a:ext cx="5459186" cy="1066800"/>
          </a:xfrm>
          <a:prstGeom prst="round2SameRect">
            <a:avLst/>
          </a:prstGeom>
          <a:solidFill>
            <a:schemeClr val="bg1">
              <a:lumMod val="85000"/>
              <a:alpha val="3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500" b="1" dirty="0">
                <a:latin typeface="+mj-lt"/>
              </a:rPr>
              <a:t>ZAŠTITA NA RADU</a:t>
            </a:r>
            <a:endParaRPr lang="en-US" sz="45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6332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30F7EF-EFFC-49A6-B1B9-B4CCF731A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1587" y="3770313"/>
            <a:ext cx="9648825" cy="238760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r-HR" sz="8000" b="1" dirty="0">
                <a:latin typeface="+mn-lt"/>
              </a:rPr>
              <a:t>OD IDEJE</a:t>
            </a:r>
            <a:r>
              <a:rPr lang="en-US" sz="8000" b="1" dirty="0">
                <a:latin typeface="+mn-lt"/>
              </a:rPr>
              <a:t/>
            </a:r>
            <a:br>
              <a:rPr lang="en-US" sz="8000" b="1" dirty="0">
                <a:latin typeface="+mn-lt"/>
              </a:rPr>
            </a:br>
            <a:r>
              <a:rPr lang="hr-HR" sz="8000" b="1" dirty="0">
                <a:latin typeface="+mn-lt"/>
              </a:rPr>
              <a:t>DO PROIZVODA</a:t>
            </a:r>
          </a:p>
        </p:txBody>
      </p:sp>
    </p:spTree>
    <p:extLst>
      <p:ext uri="{BB962C8B-B14F-4D97-AF65-F5344CB8AC3E}">
        <p14:creationId xmlns:p14="http://schemas.microsoft.com/office/powerpoint/2010/main" val="368130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51BED8AA-88AC-44D2-B055-7FD349CF96E3}"/>
              </a:ext>
            </a:extLst>
          </p:cNvPr>
          <p:cNvSpPr txBox="1">
            <a:spLocks/>
          </p:cNvSpPr>
          <p:nvPr/>
        </p:nvSpPr>
        <p:spPr>
          <a:xfrm>
            <a:off x="563262" y="167417"/>
            <a:ext cx="110654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 err="1"/>
              <a:t>Ideja</a:t>
            </a:r>
            <a:r>
              <a:rPr lang="en-US" sz="4500" dirty="0"/>
              <a:t> </a:t>
            </a:r>
            <a:r>
              <a:rPr lang="en-US" sz="4500" dirty="0" err="1"/>
              <a:t>odre</a:t>
            </a:r>
            <a:r>
              <a:rPr lang="hr-HR" sz="4500" dirty="0"/>
              <a:t>đ</a:t>
            </a:r>
            <a:r>
              <a:rPr lang="en-US" sz="4500" dirty="0" err="1"/>
              <a:t>enog</a:t>
            </a:r>
            <a:r>
              <a:rPr lang="en-US" sz="4500" dirty="0"/>
              <a:t> </a:t>
            </a:r>
            <a:r>
              <a:rPr lang="en-US" sz="4500" dirty="0" err="1"/>
              <a:t>proi</a:t>
            </a:r>
            <a:r>
              <a:rPr lang="hr-HR" sz="4500" dirty="0"/>
              <a:t>zvoda prvo se </a:t>
            </a:r>
            <a:r>
              <a:rPr lang="hr-HR" sz="4500" b="1" dirty="0">
                <a:solidFill>
                  <a:schemeClr val="accent1"/>
                </a:solidFill>
              </a:rPr>
              <a:t>skicira</a:t>
            </a:r>
            <a:r>
              <a:rPr lang="en-US" sz="4500" dirty="0"/>
              <a:t>.</a:t>
            </a:r>
            <a:endParaRPr lang="hr-HR" sz="45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BD1F0D-923B-4542-9F47-BB2C05920B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021" y="1337065"/>
            <a:ext cx="10007957" cy="516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05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C97952-C459-4535-AB9D-41C1D2EF9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56" y="4870449"/>
            <a:ext cx="4295776" cy="657225"/>
          </a:xfrm>
        </p:spPr>
        <p:txBody>
          <a:bodyPr>
            <a:normAutofit fontScale="90000"/>
          </a:bodyPr>
          <a:lstStyle/>
          <a:p>
            <a:r>
              <a:rPr lang="hr-HR" sz="5000" dirty="0"/>
              <a:t>Skica</a:t>
            </a:r>
            <a:r>
              <a:rPr lang="hr-HR" dirty="0">
                <a:solidFill>
                  <a:srgbClr val="FF0000"/>
                </a:solidFill>
              </a:rPr>
              <a:t/>
            </a:r>
            <a:br>
              <a:rPr lang="hr-HR" dirty="0">
                <a:solidFill>
                  <a:srgbClr val="FF0000"/>
                </a:solidFill>
              </a:rPr>
            </a:br>
            <a:endParaRPr lang="hr-HR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A8FD2060-886E-4E43-8E21-D07808629AFC}"/>
              </a:ext>
            </a:extLst>
          </p:cNvPr>
          <p:cNvSpPr txBox="1">
            <a:spLocks/>
          </p:cNvSpPr>
          <p:nvPr/>
        </p:nvSpPr>
        <p:spPr>
          <a:xfrm>
            <a:off x="6334385" y="4651374"/>
            <a:ext cx="6457950" cy="2127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500" b="1" dirty="0">
                <a:solidFill>
                  <a:schemeClr val="accent1"/>
                </a:solidFill>
              </a:rPr>
              <a:t>Radionički crtež </a:t>
            </a:r>
          </a:p>
          <a:p>
            <a:r>
              <a:rPr lang="hr-HR" sz="3500" dirty="0"/>
              <a:t>– planiranje materijala,</a:t>
            </a:r>
          </a:p>
          <a:p>
            <a:r>
              <a:rPr lang="hr-HR" sz="3500" dirty="0"/>
              <a:t>pribora i alata</a:t>
            </a:r>
          </a:p>
          <a:p>
            <a:endParaRPr lang="hr-H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095D49-907F-4300-BB1B-7A2B74019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60" y="1203551"/>
            <a:ext cx="6219825" cy="2905125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7149737" y="1203551"/>
            <a:ext cx="4040777" cy="20795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Nakon prvih skica, slijedi razrada ideje i izrada radioničkog crteža (o njemu malo kasnije).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78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:a16="http://schemas.microsoft.com/office/drawing/2014/main" id="{78D9392C-5F24-405D-83B6-3C1247811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708" y="228048"/>
            <a:ext cx="2329301" cy="1172127"/>
          </a:xfrm>
        </p:spPr>
        <p:txBody>
          <a:bodyPr>
            <a:normAutofit/>
          </a:bodyPr>
          <a:lstStyle/>
          <a:p>
            <a:pPr marL="0" indent="0" algn="ctr"/>
            <a:r>
              <a:rPr lang="hr-HR" sz="4500" b="1" dirty="0">
                <a:solidFill>
                  <a:schemeClr val="accent1"/>
                </a:solidFill>
                <a:latin typeface="+mn-lt"/>
              </a:rPr>
              <a:t>M</a:t>
            </a:r>
            <a:r>
              <a:rPr lang="en-US" sz="4500" b="1" dirty="0">
                <a:solidFill>
                  <a:schemeClr val="accent1"/>
                </a:solidFill>
                <a:latin typeface="+mn-lt"/>
              </a:rPr>
              <a:t>AKET</a:t>
            </a:r>
            <a:r>
              <a:rPr lang="hr-HR" sz="4500" b="1" dirty="0">
                <a:solidFill>
                  <a:schemeClr val="accent1"/>
                </a:solidFill>
                <a:latin typeface="+mn-lt"/>
              </a:rPr>
              <a:t>A </a:t>
            </a:r>
            <a:endParaRPr lang="hr-HR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961C2214-11B6-4072-B3C1-F3CF0C992B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2479" y="1048748"/>
            <a:ext cx="3611733" cy="4300231"/>
          </a:xfrm>
          <a:prstGeom prst="rect">
            <a:avLst/>
          </a:prstGeom>
        </p:spPr>
      </p:pic>
      <p:sp>
        <p:nvSpPr>
          <p:cNvPr id="10" name="Naslov 5">
            <a:extLst>
              <a:ext uri="{FF2B5EF4-FFF2-40B4-BE49-F238E27FC236}">
                <a16:creationId xmlns:a16="http://schemas.microsoft.com/office/drawing/2014/main" id="{C5D8B403-E400-415F-8E56-40687FCFDF35}"/>
              </a:ext>
            </a:extLst>
          </p:cNvPr>
          <p:cNvSpPr txBox="1">
            <a:spLocks/>
          </p:cNvSpPr>
          <p:nvPr/>
        </p:nvSpPr>
        <p:spPr>
          <a:xfrm>
            <a:off x="7650842" y="228047"/>
            <a:ext cx="3045581" cy="1172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500" b="1" dirty="0">
                <a:solidFill>
                  <a:schemeClr val="accent1"/>
                </a:solidFill>
                <a:latin typeface="+mn-lt"/>
              </a:rPr>
              <a:t>MODEL </a:t>
            </a:r>
            <a:endParaRPr lang="hr-HR" dirty="0"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57BC54-EF8C-44D6-8204-398DF72A88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920" y="1400174"/>
            <a:ext cx="5071327" cy="38423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183713-C87B-4AD8-BDD2-2772EB3A1FDC}"/>
              </a:ext>
            </a:extLst>
          </p:cNvPr>
          <p:cNvSpPr txBox="1"/>
          <p:nvPr/>
        </p:nvSpPr>
        <p:spPr>
          <a:xfrm>
            <a:off x="199920" y="5903354"/>
            <a:ext cx="6289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>
                <a:latin typeface="+mj-lt"/>
              </a:rPr>
              <a:t>Maketa</a:t>
            </a:r>
            <a:r>
              <a:rPr lang="hr-HR" sz="2000" dirty="0" smtClean="0">
                <a:latin typeface="+mj-lt"/>
              </a:rPr>
              <a:t> je umanjeni prikaz proizvoda i pokazuje samo izgled</a:t>
            </a:r>
            <a:endParaRPr lang="en-US" sz="2000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EBD1C4-123F-4FA0-8F38-C74AA8650373}"/>
              </a:ext>
            </a:extLst>
          </p:cNvPr>
          <p:cNvSpPr txBox="1"/>
          <p:nvPr/>
        </p:nvSpPr>
        <p:spPr>
          <a:xfrm>
            <a:off x="5335759" y="4968383"/>
            <a:ext cx="6945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>
                <a:latin typeface="+mj-lt"/>
              </a:rPr>
              <a:t>Model</a:t>
            </a:r>
            <a:r>
              <a:rPr lang="hr-HR" sz="2000" dirty="0" smtClean="0">
                <a:latin typeface="+mj-lt"/>
              </a:rPr>
              <a:t>, osim izgleda, pokazuje i funkcionalnost budućeg proizvoda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161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D1656-8989-4BBB-907C-1F7F2D8EF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39" y="79215"/>
            <a:ext cx="10515600" cy="1325563"/>
          </a:xfrm>
        </p:spPr>
        <p:txBody>
          <a:bodyPr>
            <a:normAutofit/>
          </a:bodyPr>
          <a:lstStyle/>
          <a:p>
            <a:r>
              <a:rPr lang="hr-HR" sz="4500" dirty="0">
                <a:latin typeface="+mn-lt"/>
              </a:rPr>
              <a:t>FAZE izrade proizvoda</a:t>
            </a:r>
            <a:endParaRPr lang="en-US" sz="45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76EAD-7012-49EE-B4FD-FC7D5366B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5" y="1144421"/>
            <a:ext cx="6270171" cy="721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500" b="1" dirty="0">
                <a:solidFill>
                  <a:schemeClr val="accent1"/>
                </a:solidFill>
                <a:latin typeface="+mj-lt"/>
              </a:rPr>
              <a:t>1. ocrtavanje pozicija</a:t>
            </a:r>
            <a:endParaRPr lang="en-US" sz="4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740229" y="1942011"/>
            <a:ext cx="10249988" cy="47548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914400" y="2114827"/>
            <a:ext cx="97623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olidFill>
                  <a:srgbClr val="000000"/>
                </a:solidFill>
                <a:latin typeface="arial" panose="020B0604020202020204" pitchFamily="34" charset="0"/>
              </a:rPr>
              <a:t>Ocrtavanje je postupak u kojem svaku pojedinu poziciju s radioničkog crteža precrtamo na površinu materijala u njenoj prirodnoj veličini.</a:t>
            </a: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arial" panose="020B0604020202020204" pitchFamily="34" charset="0"/>
              </a:rPr>
              <a:t>Ocrtane pozicije na materijalu se ne kotiraju.</a:t>
            </a:r>
            <a:endParaRPr lang="hr-HR" sz="24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069" y="3806523"/>
            <a:ext cx="3075214" cy="218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4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0601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123406"/>
            <a:ext cx="10515600" cy="5053557"/>
          </a:xfrm>
        </p:spPr>
        <p:txBody>
          <a:bodyPr/>
          <a:lstStyle/>
          <a:p>
            <a:r>
              <a:rPr lang="hr-HR" dirty="0" smtClean="0"/>
              <a:t>Prilikom ocrtavanja treba voditi računa o racionalnoj potrošnji materijala.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dirty="0"/>
              <a:t> </a:t>
            </a:r>
            <a:r>
              <a:rPr lang="hr-HR" dirty="0" smtClean="0"/>
              <a:t>             NE                                                                  DA</a:t>
            </a:r>
          </a:p>
          <a:p>
            <a:r>
              <a:rPr lang="hr-HR" dirty="0" smtClean="0"/>
              <a:t>Na taj način štedi se materijal, energija i vrijeme.</a:t>
            </a:r>
            <a:endParaRPr lang="hr-HR" dirty="0"/>
          </a:p>
        </p:txBody>
      </p:sp>
      <p:sp>
        <p:nvSpPr>
          <p:cNvPr id="4" name="Kocka 3"/>
          <p:cNvSpPr/>
          <p:nvPr/>
        </p:nvSpPr>
        <p:spPr>
          <a:xfrm>
            <a:off x="1183125" y="2534566"/>
            <a:ext cx="4049486" cy="1463041"/>
          </a:xfrm>
          <a:prstGeom prst="cube">
            <a:avLst>
              <a:gd name="adj" fmla="val 85714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421" y="2543274"/>
            <a:ext cx="4060288" cy="1475360"/>
          </a:xfrm>
          <a:prstGeom prst="rect">
            <a:avLst/>
          </a:prstGeom>
        </p:spPr>
      </p:pic>
      <p:cxnSp>
        <p:nvCxnSpPr>
          <p:cNvPr id="9" name="Ravni poveznik 8"/>
          <p:cNvCxnSpPr/>
          <p:nvPr/>
        </p:nvCxnSpPr>
        <p:spPr>
          <a:xfrm flipH="1">
            <a:off x="9251188" y="3344091"/>
            <a:ext cx="435429" cy="44413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avni poveznik 10"/>
          <p:cNvCxnSpPr/>
          <p:nvPr/>
        </p:nvCxnSpPr>
        <p:spPr>
          <a:xfrm flipH="1">
            <a:off x="8412480" y="3344091"/>
            <a:ext cx="12801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11"/>
          <p:cNvCxnSpPr/>
          <p:nvPr/>
        </p:nvCxnSpPr>
        <p:spPr>
          <a:xfrm flipH="1">
            <a:off x="7997691" y="3344091"/>
            <a:ext cx="435429" cy="44413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 flipH="1">
            <a:off x="2442754" y="2926079"/>
            <a:ext cx="435429" cy="44413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avni poveznik 13"/>
          <p:cNvCxnSpPr/>
          <p:nvPr/>
        </p:nvCxnSpPr>
        <p:spPr>
          <a:xfrm flipH="1">
            <a:off x="3676765" y="2926079"/>
            <a:ext cx="435429" cy="44413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avni poveznik 14"/>
          <p:cNvCxnSpPr/>
          <p:nvPr/>
        </p:nvCxnSpPr>
        <p:spPr>
          <a:xfrm flipH="1">
            <a:off x="7997691" y="3783874"/>
            <a:ext cx="12801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15"/>
          <p:cNvCxnSpPr/>
          <p:nvPr/>
        </p:nvCxnSpPr>
        <p:spPr>
          <a:xfrm flipH="1">
            <a:off x="2863879" y="2926079"/>
            <a:ext cx="12801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 flipH="1">
            <a:off x="2420983" y="3374571"/>
            <a:ext cx="12801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74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76EAD-7012-49EE-B4FD-FC7D5366B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5" y="665448"/>
            <a:ext cx="6270171" cy="721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500" b="1" dirty="0">
                <a:solidFill>
                  <a:schemeClr val="accent1"/>
                </a:solidFill>
                <a:latin typeface="+mj-lt"/>
              </a:rPr>
              <a:t>2. obrada pozicija</a:t>
            </a:r>
            <a:endParaRPr lang="en-US" sz="45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1" name="Slika 5" descr="Slika na kojoj se prikazuje stol, sjedenje, torta, par&#10;&#10;Opis je automatski generiran">
            <a:extLst>
              <a:ext uri="{FF2B5EF4-FFF2-40B4-BE49-F238E27FC236}">
                <a16:creationId xmlns:a16="http://schemas.microsoft.com/office/drawing/2014/main" id="{87707229-ADC8-4495-89BD-B73A4421C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2886" y="1767928"/>
            <a:ext cx="6627387" cy="37293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B2859A-F842-4C17-B94D-AA14E8CFA8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3537" y="1767929"/>
            <a:ext cx="5604578" cy="372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35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76EAD-7012-49EE-B4FD-FC7D5366B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5" y="665448"/>
            <a:ext cx="6270171" cy="721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500" b="1" dirty="0">
                <a:solidFill>
                  <a:schemeClr val="accent1"/>
                </a:solidFill>
                <a:latin typeface="+mj-lt"/>
              </a:rPr>
              <a:t>3. sastavljanje proizvoda</a:t>
            </a:r>
            <a:endParaRPr lang="en-US" sz="4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6E9ABA-D1F7-4781-9637-5C87B198B5E1}"/>
              </a:ext>
            </a:extLst>
          </p:cNvPr>
          <p:cNvSpPr txBox="1">
            <a:spLocks/>
          </p:cNvSpPr>
          <p:nvPr/>
        </p:nvSpPr>
        <p:spPr>
          <a:xfrm>
            <a:off x="7663543" y="2707778"/>
            <a:ext cx="4125686" cy="2115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4500" b="1" dirty="0">
                <a:solidFill>
                  <a:schemeClr val="accent1"/>
                </a:solidFill>
                <a:latin typeface="+mj-lt"/>
              </a:rPr>
              <a:t>PROTOTIP</a:t>
            </a:r>
            <a:r>
              <a:rPr lang="hr-HR" sz="45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hr-HR" sz="4500" dirty="0">
                <a:latin typeface="+mj-lt"/>
              </a:rPr>
              <a:t>je prvi proizvod nastao na temelju ideje.</a:t>
            </a:r>
            <a:endParaRPr lang="en-US" sz="45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89C8FF-F5C4-4147-B5BB-AC87818774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027" y="1511065"/>
            <a:ext cx="7023638" cy="468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9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Profil Klet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Profil Klett" id="{3D65F356-EC5B-43D1-B2F5-EF52DA330E18}" vid="{27D63DDD-F89F-4581-8CBD-E67EA446BEB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D953D38335E5C4484FA2190B9D567A0" ma:contentTypeVersion="8" ma:contentTypeDescription="Stvaranje novog dokumenta." ma:contentTypeScope="" ma:versionID="0432f9b309f158daf4c7007668ace16d">
  <xsd:schema xmlns:xsd="http://www.w3.org/2001/XMLSchema" xmlns:xs="http://www.w3.org/2001/XMLSchema" xmlns:p="http://schemas.microsoft.com/office/2006/metadata/properties" xmlns:ns2="d33d783c-22ed-4030-95ea-6c6e73cf6537" targetNamespace="http://schemas.microsoft.com/office/2006/metadata/properties" ma:root="true" ma:fieldsID="75920520b3d86437aa691991574e8271" ns2:_="">
    <xsd:import namespace="d33d783c-22ed-4030-95ea-6c6e73cf65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3d783c-22ed-4030-95ea-6c6e73cf65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993663-A658-4414-B40D-C441BD0464B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782DB96-8D15-4400-A9F4-1129D9B291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B9283D-1ECE-4AC0-BCE4-90C27E4019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3d783c-22ed-4030-95ea-6c6e73cf65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 Profil Klett</Template>
  <TotalTime>0</TotalTime>
  <Words>216</Words>
  <Application>Microsoft Office PowerPoint</Application>
  <PresentationFormat>Široki zaslon</PresentationFormat>
  <Paragraphs>34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7" baseType="lpstr">
      <vt:lpstr>Arial</vt:lpstr>
      <vt:lpstr>Arial</vt:lpstr>
      <vt:lpstr>Calibri</vt:lpstr>
      <vt:lpstr>Calibri Light</vt:lpstr>
      <vt:lpstr>Tema Profil Klett</vt:lpstr>
      <vt:lpstr>Što je potrebno izraditi prije proizvodnje nekog proizvoda?</vt:lpstr>
      <vt:lpstr>OD IDEJE DO PROIZVODA</vt:lpstr>
      <vt:lpstr>PowerPoint prezentacija</vt:lpstr>
      <vt:lpstr>Skica </vt:lpstr>
      <vt:lpstr>MAKETA </vt:lpstr>
      <vt:lpstr>FAZE izrade proizvoda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2020-10-02T12:18:35Z</dcterms:created>
  <dcterms:modified xsi:type="dcterms:W3CDTF">2026-01-22T12:09:24Z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0x010100DD953D38335E5C4484FA2190B9D567A0</vt:lpwstr>
  </property>
</Properties>
</file>