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D28D3-9495-44FF-82B1-5C5608655A3F}" type="datetimeFigureOut">
              <a:rPr lang="hr-HR" smtClean="0"/>
              <a:t>7.5.2024.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6660-EB6B-4C73-87CA-A8E327204A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6288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D28D3-9495-44FF-82B1-5C5608655A3F}" type="datetimeFigureOut">
              <a:rPr lang="hr-HR" smtClean="0"/>
              <a:t>7.5.2024.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6660-EB6B-4C73-87CA-A8E327204A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3545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D28D3-9495-44FF-82B1-5C5608655A3F}" type="datetimeFigureOut">
              <a:rPr lang="hr-HR" smtClean="0"/>
              <a:t>7.5.2024.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6660-EB6B-4C73-87CA-A8E327204A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131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D28D3-9495-44FF-82B1-5C5608655A3F}" type="datetimeFigureOut">
              <a:rPr lang="hr-HR" smtClean="0"/>
              <a:t>7.5.2024.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6660-EB6B-4C73-87CA-A8E327204A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5256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D28D3-9495-44FF-82B1-5C5608655A3F}" type="datetimeFigureOut">
              <a:rPr lang="hr-HR" smtClean="0"/>
              <a:t>7.5.2024.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6660-EB6B-4C73-87CA-A8E327204A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6961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D28D3-9495-44FF-82B1-5C5608655A3F}" type="datetimeFigureOut">
              <a:rPr lang="hr-HR" smtClean="0"/>
              <a:t>7.5.2024.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6660-EB6B-4C73-87CA-A8E327204A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0748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D28D3-9495-44FF-82B1-5C5608655A3F}" type="datetimeFigureOut">
              <a:rPr lang="hr-HR" smtClean="0"/>
              <a:t>7.5.2024.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6660-EB6B-4C73-87CA-A8E327204A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2389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D28D3-9495-44FF-82B1-5C5608655A3F}" type="datetimeFigureOut">
              <a:rPr lang="hr-HR" smtClean="0"/>
              <a:t>7.5.2024.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6660-EB6B-4C73-87CA-A8E327204A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5856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D28D3-9495-44FF-82B1-5C5608655A3F}" type="datetimeFigureOut">
              <a:rPr lang="hr-HR" smtClean="0"/>
              <a:t>7.5.2024.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6660-EB6B-4C73-87CA-A8E327204A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1979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D28D3-9495-44FF-82B1-5C5608655A3F}" type="datetimeFigureOut">
              <a:rPr lang="hr-HR" smtClean="0"/>
              <a:t>7.5.2024.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6660-EB6B-4C73-87CA-A8E327204A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0246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D28D3-9495-44FF-82B1-5C5608655A3F}" type="datetimeFigureOut">
              <a:rPr lang="hr-HR" smtClean="0"/>
              <a:t>7.5.2024.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6660-EB6B-4C73-87CA-A8E327204A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6288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D28D3-9495-44FF-82B1-5C5608655A3F}" type="datetimeFigureOut">
              <a:rPr lang="hr-HR" smtClean="0"/>
              <a:t>7.5.2024.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F6660-EB6B-4C73-87CA-A8E327204A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8198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689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1492"/>
          </a:xfrm>
        </p:spPr>
        <p:txBody>
          <a:bodyPr/>
          <a:lstStyle/>
          <a:p>
            <a:pPr algn="ctr"/>
            <a:r>
              <a:rPr lang="hr-HR" dirty="0" smtClean="0"/>
              <a:t>Čuvajmo okoliš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236618"/>
            <a:ext cx="10515600" cy="4940345"/>
          </a:xfrm>
        </p:spPr>
        <p:txBody>
          <a:bodyPr/>
          <a:lstStyle/>
          <a:p>
            <a:r>
              <a:rPr lang="hr-HR" dirty="0" smtClean="0"/>
              <a:t>Recikliranje – prerada otpadnog materijala u nove sirovine za proizvodnju tehničkih tvorevina.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r>
              <a:rPr lang="hr-HR" dirty="0" smtClean="0"/>
              <a:t>Energetska oporaba – prerada otpadnih materijala u gorivo.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1109" y="1999371"/>
            <a:ext cx="2247083" cy="2026575"/>
          </a:xfrm>
          <a:prstGeom prst="rect">
            <a:avLst/>
          </a:prstGeom>
        </p:spPr>
      </p:pic>
      <p:sp>
        <p:nvSpPr>
          <p:cNvPr id="6" name="Oblak 5"/>
          <p:cNvSpPr/>
          <p:nvPr/>
        </p:nvSpPr>
        <p:spPr>
          <a:xfrm>
            <a:off x="8049170" y="4827102"/>
            <a:ext cx="2899954" cy="1787843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rgbClr val="00B050"/>
                </a:solidFill>
              </a:rPr>
              <a:t>Što i ja mogu napraviti da </a:t>
            </a:r>
            <a:r>
              <a:rPr lang="hr-HR" smtClean="0">
                <a:solidFill>
                  <a:srgbClr val="00B050"/>
                </a:solidFill>
              </a:rPr>
              <a:t>zaštitim okoliš?</a:t>
            </a:r>
            <a:endParaRPr lang="hr-H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888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446"/>
          </a:xfrm>
        </p:spPr>
        <p:txBody>
          <a:bodyPr/>
          <a:lstStyle/>
          <a:p>
            <a:pPr algn="ctr"/>
            <a:r>
              <a:rPr lang="hr-HR" dirty="0" smtClean="0"/>
              <a:t>Zaključak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393371"/>
            <a:ext cx="10515600" cy="4783592"/>
          </a:xfrm>
        </p:spPr>
        <p:txBody>
          <a:bodyPr/>
          <a:lstStyle/>
          <a:p>
            <a:r>
              <a:rPr lang="hr-HR" dirty="0" smtClean="0"/>
              <a:t>Materijali: prirodni i umjetni</a:t>
            </a:r>
          </a:p>
          <a:p>
            <a:r>
              <a:rPr lang="hr-HR" dirty="0" smtClean="0"/>
              <a:t>Drvo: </a:t>
            </a:r>
          </a:p>
          <a:p>
            <a:r>
              <a:rPr lang="hr-HR" dirty="0"/>
              <a:t> </a:t>
            </a:r>
            <a:r>
              <a:rPr lang="hr-HR" dirty="0" smtClean="0"/>
              <a:t>         sirovina – trupci</a:t>
            </a:r>
          </a:p>
          <a:p>
            <a:r>
              <a:rPr lang="hr-HR" dirty="0"/>
              <a:t> </a:t>
            </a:r>
            <a:r>
              <a:rPr lang="hr-HR" dirty="0" smtClean="0"/>
              <a:t>         poluproizvod – daske, grede, letve</a:t>
            </a:r>
          </a:p>
          <a:p>
            <a:pPr marL="0" indent="0">
              <a:buNone/>
            </a:pPr>
            <a:r>
              <a:rPr lang="hr-HR" dirty="0" smtClean="0"/>
              <a:t>Obrada drva: piljenje, blanjanje, bušenje, brušenje</a:t>
            </a:r>
          </a:p>
          <a:p>
            <a:pPr marL="0" indent="0">
              <a:buNone/>
            </a:pPr>
            <a:r>
              <a:rPr lang="hr-HR" dirty="0" smtClean="0"/>
              <a:t>Papir: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sirovina – celuloza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proizvodi – papir, karton, ljepenka</a:t>
            </a:r>
          </a:p>
          <a:p>
            <a:pPr marL="0" indent="0">
              <a:buNone/>
            </a:pPr>
            <a:r>
              <a:rPr lang="hr-HR" smtClean="0"/>
              <a:t>Reciklaža</a:t>
            </a: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6023" y="517071"/>
            <a:ext cx="26098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985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04201"/>
          </a:xfrm>
        </p:spPr>
        <p:txBody>
          <a:bodyPr>
            <a:normAutofit/>
          </a:bodyPr>
          <a:lstStyle/>
          <a:p>
            <a:pPr algn="ctr"/>
            <a:r>
              <a:rPr lang="hr-HR" sz="7200" dirty="0" smtClean="0"/>
              <a:t>MATERIJALI</a:t>
            </a:r>
            <a:endParaRPr lang="hr-HR" sz="7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3013165"/>
            <a:ext cx="10515600" cy="3163797"/>
          </a:xfr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3548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01229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010194"/>
            <a:ext cx="10515600" cy="5166769"/>
          </a:xfrm>
        </p:spPr>
        <p:txBody>
          <a:bodyPr/>
          <a:lstStyle/>
          <a:p>
            <a:r>
              <a:rPr lang="hr-HR" dirty="0" smtClean="0"/>
              <a:t>Sve tehničke tvorevine izrađene su od tvari koje zovemo </a:t>
            </a:r>
            <a:r>
              <a:rPr lang="hr-HR" b="1" dirty="0" smtClean="0"/>
              <a:t>materijalima.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856" y="1727426"/>
            <a:ext cx="1743075" cy="261937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840" y="3942125"/>
            <a:ext cx="1952216" cy="195221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9297" y="2308450"/>
            <a:ext cx="3133725" cy="1457325"/>
          </a:xfrm>
          <a:prstGeom prst="rect">
            <a:avLst/>
          </a:prstGeom>
        </p:spPr>
      </p:pic>
      <p:sp>
        <p:nvSpPr>
          <p:cNvPr id="7" name="Oblak 6"/>
          <p:cNvSpPr/>
          <p:nvPr/>
        </p:nvSpPr>
        <p:spPr>
          <a:xfrm>
            <a:off x="7532914" y="4346801"/>
            <a:ext cx="3352800" cy="1914662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rgbClr val="00B050"/>
                </a:solidFill>
              </a:rPr>
              <a:t>Razdoblja u povijesti nazvana su po materijalima, kameno doba, željezno doba…</a:t>
            </a:r>
            <a:endParaRPr lang="hr-H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92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27058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809897"/>
            <a:ext cx="10515600" cy="5367066"/>
          </a:xfrm>
        </p:spPr>
        <p:txBody>
          <a:bodyPr/>
          <a:lstStyle/>
          <a:p>
            <a:r>
              <a:rPr lang="hr-HR" dirty="0" smtClean="0"/>
              <a:t>Kako dijelimo materijale?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395" y="1191715"/>
            <a:ext cx="2466975" cy="184785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151" y="3257278"/>
            <a:ext cx="1600200" cy="28575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9094" y="1383913"/>
            <a:ext cx="2143125" cy="214312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8876" y="3484041"/>
            <a:ext cx="2133600" cy="2133600"/>
          </a:xfrm>
          <a:prstGeom prst="rect">
            <a:avLst/>
          </a:prstGeom>
        </p:spPr>
      </p:pic>
      <p:cxnSp>
        <p:nvCxnSpPr>
          <p:cNvPr id="9" name="Ravni poveznik 8"/>
          <p:cNvCxnSpPr/>
          <p:nvPr/>
        </p:nvCxnSpPr>
        <p:spPr>
          <a:xfrm>
            <a:off x="5721531" y="873716"/>
            <a:ext cx="17418" cy="5685065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Slika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3634" y="1170487"/>
            <a:ext cx="1847850" cy="2466975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38342" y="3011127"/>
            <a:ext cx="2295525" cy="1990725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4624797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03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83812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018903"/>
            <a:ext cx="10515600" cy="5158060"/>
          </a:xfrm>
        </p:spPr>
        <p:txBody>
          <a:bodyPr/>
          <a:lstStyle/>
          <a:p>
            <a:r>
              <a:rPr lang="hr-HR" dirty="0" smtClean="0"/>
              <a:t>Prirodni materijali: drvo, kamen, vuna, koža, svila…</a:t>
            </a:r>
          </a:p>
          <a:p>
            <a:endParaRPr lang="hr-HR" dirty="0"/>
          </a:p>
          <a:p>
            <a:r>
              <a:rPr lang="hr-HR" dirty="0" smtClean="0"/>
              <a:t>Umjetni materijali: plastika, staklo, guma…</a:t>
            </a:r>
          </a:p>
          <a:p>
            <a:endParaRPr lang="hr-HR" dirty="0"/>
          </a:p>
          <a:p>
            <a:r>
              <a:rPr lang="hr-HR" i="1" dirty="0" smtClean="0"/>
              <a:t>Guma može biti prirodna i umjetna.</a:t>
            </a:r>
          </a:p>
          <a:p>
            <a:endParaRPr lang="hr-HR" i="1" dirty="0"/>
          </a:p>
          <a:p>
            <a:endParaRPr lang="hr-HR" i="1" dirty="0" smtClean="0"/>
          </a:p>
          <a:p>
            <a:endParaRPr lang="hr-HR" i="1" dirty="0"/>
          </a:p>
          <a:p>
            <a:endParaRPr lang="hr-HR" i="1" dirty="0" smtClean="0"/>
          </a:p>
          <a:p>
            <a:r>
              <a:rPr lang="hr-HR" sz="2000" i="1" dirty="0" smtClean="0"/>
              <a:t>Kaučukovac – tropsko drvo                                                                nafta</a:t>
            </a:r>
            <a:endParaRPr lang="hr-HR" sz="2000" i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257" y="3834628"/>
            <a:ext cx="2847975" cy="160972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7275" y="3734615"/>
            <a:ext cx="252412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62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27058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827314"/>
            <a:ext cx="10515600" cy="5349649"/>
          </a:xfrm>
        </p:spPr>
        <p:txBody>
          <a:bodyPr/>
          <a:lstStyle/>
          <a:p>
            <a:r>
              <a:rPr lang="hr-HR" dirty="0" smtClean="0"/>
              <a:t>Većinu materijala dobivamo preradom tvari koje zovemo </a:t>
            </a:r>
            <a:r>
              <a:rPr lang="hr-HR" b="1" dirty="0" smtClean="0"/>
              <a:t>sirovine.</a:t>
            </a:r>
          </a:p>
          <a:p>
            <a:endParaRPr lang="hr-HR" b="1" dirty="0"/>
          </a:p>
          <a:p>
            <a:r>
              <a:rPr lang="hr-HR" i="1" dirty="0" smtClean="0"/>
              <a:t>Npr. </a:t>
            </a:r>
          </a:p>
          <a:p>
            <a:r>
              <a:rPr lang="hr-HR" i="1" dirty="0" smtClean="0"/>
              <a:t>Preradom </a:t>
            </a:r>
            <a:r>
              <a:rPr lang="hr-HR" i="1" u="sng" dirty="0" smtClean="0"/>
              <a:t>kaučukovca</a:t>
            </a:r>
            <a:r>
              <a:rPr lang="hr-HR" i="1" dirty="0" smtClean="0"/>
              <a:t> dobijemo </a:t>
            </a:r>
            <a:r>
              <a:rPr lang="hr-HR" i="1" u="sng" dirty="0" smtClean="0"/>
              <a:t>gumu</a:t>
            </a:r>
            <a:r>
              <a:rPr lang="hr-HR" i="1" dirty="0" smtClean="0"/>
              <a:t>.</a:t>
            </a:r>
          </a:p>
          <a:p>
            <a:endParaRPr lang="hr-HR" i="1" dirty="0"/>
          </a:p>
          <a:p>
            <a:endParaRPr lang="hr-HR" i="1" dirty="0" smtClean="0"/>
          </a:p>
          <a:p>
            <a:endParaRPr lang="hr-HR" i="1" dirty="0"/>
          </a:p>
          <a:p>
            <a:r>
              <a:rPr lang="hr-HR" i="1" dirty="0" smtClean="0"/>
              <a:t>Preradom </a:t>
            </a:r>
            <a:r>
              <a:rPr lang="hr-HR" i="1" u="sng" dirty="0" smtClean="0"/>
              <a:t>željezne rude </a:t>
            </a:r>
            <a:r>
              <a:rPr lang="hr-HR" i="1" dirty="0" smtClean="0"/>
              <a:t>dobijemo </a:t>
            </a:r>
            <a:r>
              <a:rPr lang="hr-HR" i="1" u="sng" dirty="0" smtClean="0"/>
              <a:t>željezo</a:t>
            </a:r>
            <a:r>
              <a:rPr lang="hr-HR" i="1" dirty="0" smtClean="0"/>
              <a:t>.</a:t>
            </a:r>
            <a:endParaRPr lang="hr-HR" i="1" dirty="0"/>
          </a:p>
        </p:txBody>
      </p:sp>
      <p:cxnSp>
        <p:nvCxnSpPr>
          <p:cNvPr id="5" name="Ravni poveznik sa strelicom 4"/>
          <p:cNvCxnSpPr/>
          <p:nvPr/>
        </p:nvCxnSpPr>
        <p:spPr>
          <a:xfrm flipH="1">
            <a:off x="2899954" y="2778034"/>
            <a:ext cx="461555" cy="4528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ni poveznik sa strelicom 6"/>
          <p:cNvCxnSpPr/>
          <p:nvPr/>
        </p:nvCxnSpPr>
        <p:spPr>
          <a:xfrm>
            <a:off x="6148251" y="2821577"/>
            <a:ext cx="635726" cy="522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ipsa 7"/>
          <p:cNvSpPr/>
          <p:nvPr/>
        </p:nvSpPr>
        <p:spPr>
          <a:xfrm>
            <a:off x="1706880" y="3474720"/>
            <a:ext cx="1837509" cy="5399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rgbClr val="FF0000"/>
                </a:solidFill>
              </a:rPr>
              <a:t>sirovina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9" name="Elipsa 8"/>
          <p:cNvSpPr/>
          <p:nvPr/>
        </p:nvSpPr>
        <p:spPr>
          <a:xfrm>
            <a:off x="5978434" y="3474720"/>
            <a:ext cx="1837509" cy="5399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rgbClr val="FF0000"/>
                </a:solidFill>
              </a:rPr>
              <a:t>materijal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2625634" y="4825841"/>
            <a:ext cx="1837509" cy="5399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rgbClr val="FF0000"/>
                </a:solidFill>
              </a:rPr>
              <a:t>sirovina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5547359" y="4825841"/>
            <a:ext cx="1837509" cy="5399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rgbClr val="FF0000"/>
                </a:solidFill>
              </a:rPr>
              <a:t>materijal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588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2325" y="962845"/>
            <a:ext cx="2091109" cy="219475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1824"/>
          </a:xfrm>
        </p:spPr>
        <p:txBody>
          <a:bodyPr/>
          <a:lstStyle/>
          <a:p>
            <a:pPr algn="ctr"/>
            <a:r>
              <a:rPr lang="hr-HR" dirty="0" smtClean="0"/>
              <a:t>Drvo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81902" y="948259"/>
            <a:ext cx="2085975" cy="2190750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1700062" y="3202483"/>
            <a:ext cx="2464526" cy="5050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Stablo, šuma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7" name="Strelica udesno 6"/>
          <p:cNvSpPr/>
          <p:nvPr/>
        </p:nvSpPr>
        <p:spPr>
          <a:xfrm>
            <a:off x="5023434" y="2262325"/>
            <a:ext cx="1348605" cy="5747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6990" y="1600066"/>
            <a:ext cx="662259" cy="662259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2653" y="1472971"/>
            <a:ext cx="2224247" cy="1666038"/>
          </a:xfrm>
          <a:prstGeom prst="rect">
            <a:avLst/>
          </a:prstGeom>
        </p:spPr>
      </p:pic>
      <p:sp>
        <p:nvSpPr>
          <p:cNvPr id="10" name="Pravokutnik 9"/>
          <p:cNvSpPr/>
          <p:nvPr/>
        </p:nvSpPr>
        <p:spPr>
          <a:xfrm>
            <a:off x="7062652" y="3115444"/>
            <a:ext cx="2224247" cy="5050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Drveni trupci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7062653" y="825137"/>
            <a:ext cx="2285045" cy="4750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rgbClr val="FF0000"/>
                </a:solidFill>
              </a:rPr>
              <a:t>sirovina</a:t>
            </a:r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4274" y="4626255"/>
            <a:ext cx="2363424" cy="1572751"/>
          </a:xfrm>
          <a:prstGeom prst="rect">
            <a:avLst/>
          </a:prstGeom>
        </p:spPr>
      </p:pic>
      <p:sp>
        <p:nvSpPr>
          <p:cNvPr id="13" name="Strelica zakrivljena ulijevo 12"/>
          <p:cNvSpPr/>
          <p:nvPr/>
        </p:nvSpPr>
        <p:spPr>
          <a:xfrm>
            <a:off x="9962606" y="3139009"/>
            <a:ext cx="1053737" cy="2029662"/>
          </a:xfrm>
          <a:prstGeom prst="curved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5" name="Pravokutnik 14"/>
          <p:cNvSpPr/>
          <p:nvPr/>
        </p:nvSpPr>
        <p:spPr>
          <a:xfrm>
            <a:off x="6984274" y="6228899"/>
            <a:ext cx="2363424" cy="5050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Piljenje trupaca u pilani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16" name="Elipsa 15"/>
          <p:cNvSpPr/>
          <p:nvPr/>
        </p:nvSpPr>
        <p:spPr>
          <a:xfrm>
            <a:off x="6984274" y="4153840"/>
            <a:ext cx="2285045" cy="4750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rgbClr val="FF0000"/>
                </a:solidFill>
              </a:rPr>
              <a:t>obrada</a:t>
            </a:r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17" name="Slika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188" y="4426043"/>
            <a:ext cx="1441729" cy="898542"/>
          </a:xfrm>
          <a:prstGeom prst="rect">
            <a:avLst/>
          </a:prstGeom>
        </p:spPr>
      </p:pic>
      <p:pic>
        <p:nvPicPr>
          <p:cNvPr id="18" name="Slika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25167" y="5244432"/>
            <a:ext cx="1489770" cy="1111598"/>
          </a:xfrm>
          <a:prstGeom prst="rect">
            <a:avLst/>
          </a:prstGeom>
        </p:spPr>
      </p:pic>
      <p:sp>
        <p:nvSpPr>
          <p:cNvPr id="19" name="Strelica ulijevo 18"/>
          <p:cNvSpPr/>
          <p:nvPr/>
        </p:nvSpPr>
        <p:spPr>
          <a:xfrm>
            <a:off x="5529943" y="5007429"/>
            <a:ext cx="842096" cy="474006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Pravokutnik 19"/>
          <p:cNvSpPr/>
          <p:nvPr/>
        </p:nvSpPr>
        <p:spPr>
          <a:xfrm>
            <a:off x="3233210" y="6244091"/>
            <a:ext cx="2464526" cy="5050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Daske, grede, letve, šperploče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21" name="Strelica ulijevo 20"/>
          <p:cNvSpPr/>
          <p:nvPr/>
        </p:nvSpPr>
        <p:spPr>
          <a:xfrm>
            <a:off x="2324722" y="5111455"/>
            <a:ext cx="1008304" cy="47564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Elipsa 21"/>
          <p:cNvSpPr/>
          <p:nvPr/>
        </p:nvSpPr>
        <p:spPr>
          <a:xfrm>
            <a:off x="3513908" y="3931053"/>
            <a:ext cx="2285045" cy="4750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rgbClr val="FF0000"/>
                </a:solidFill>
              </a:rPr>
              <a:t>poluproizvod</a:t>
            </a:r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23" name="Slika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1992" y="4344470"/>
            <a:ext cx="1262730" cy="1262730"/>
          </a:xfrm>
          <a:prstGeom prst="rect">
            <a:avLst/>
          </a:prstGeom>
        </p:spPr>
      </p:pic>
      <p:pic>
        <p:nvPicPr>
          <p:cNvPr id="24" name="Slika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3339" y="5333551"/>
            <a:ext cx="1433442" cy="1147896"/>
          </a:xfrm>
          <a:prstGeom prst="rect">
            <a:avLst/>
          </a:prstGeom>
        </p:spPr>
      </p:pic>
      <p:sp>
        <p:nvSpPr>
          <p:cNvPr id="25" name="Elipsa 24"/>
          <p:cNvSpPr/>
          <p:nvPr/>
        </p:nvSpPr>
        <p:spPr>
          <a:xfrm>
            <a:off x="289559" y="3980930"/>
            <a:ext cx="2285045" cy="4750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rgbClr val="FF0000"/>
                </a:solidFill>
              </a:rPr>
              <a:t>proizvod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974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3445"/>
          </a:xfrm>
        </p:spPr>
        <p:txBody>
          <a:bodyPr>
            <a:normAutofit/>
          </a:bodyPr>
          <a:lstStyle/>
          <a:p>
            <a:pPr algn="ctr"/>
            <a:r>
              <a:rPr lang="hr-HR" dirty="0" smtClean="0"/>
              <a:t>Obrada drva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94657" y="987129"/>
            <a:ext cx="10515600" cy="5335294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Obrada drva počinje sječom stabala u šumi, a završava izradom gotovog proizvoda.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  <a:p>
            <a:r>
              <a:rPr lang="hr-HR" dirty="0" smtClean="0"/>
              <a:t>Obrada: </a:t>
            </a:r>
          </a:p>
          <a:p>
            <a:pPr marL="0" indent="0">
              <a:buNone/>
            </a:pPr>
            <a:r>
              <a:rPr lang="hr-HR" dirty="0" smtClean="0"/>
              <a:t>                   piljenje</a:t>
            </a:r>
          </a:p>
          <a:p>
            <a:pPr marL="0" indent="0">
              <a:buNone/>
            </a:pPr>
            <a:r>
              <a:rPr lang="hr-HR" dirty="0" smtClean="0"/>
              <a:t>                   blanjanje</a:t>
            </a:r>
          </a:p>
          <a:p>
            <a:pPr marL="0" indent="0">
              <a:buNone/>
            </a:pPr>
            <a:r>
              <a:rPr lang="hr-HR" dirty="0" smtClean="0"/>
              <a:t>                   bušenje</a:t>
            </a:r>
          </a:p>
          <a:p>
            <a:pPr marL="0" indent="0">
              <a:buNone/>
            </a:pPr>
            <a:r>
              <a:rPr lang="hr-HR" dirty="0" smtClean="0"/>
              <a:t>                   brušenje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634" y="1893104"/>
            <a:ext cx="2467928" cy="1642294"/>
          </a:xfrm>
          <a:prstGeom prst="rect">
            <a:avLst/>
          </a:prstGeom>
        </p:spPr>
      </p:pic>
      <p:sp>
        <p:nvSpPr>
          <p:cNvPr id="5" name="Strelica udesno 4"/>
          <p:cNvSpPr/>
          <p:nvPr/>
        </p:nvSpPr>
        <p:spPr>
          <a:xfrm>
            <a:off x="4206956" y="2324707"/>
            <a:ext cx="2255520" cy="5225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831" y="1710574"/>
            <a:ext cx="1296629" cy="65036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2616" y="2847222"/>
            <a:ext cx="892562" cy="846196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716" y="2847221"/>
            <a:ext cx="1245292" cy="776115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1698" y="1947016"/>
            <a:ext cx="2846887" cy="1414491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8992" y="4083358"/>
            <a:ext cx="1542506" cy="1028337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1498" y="4595992"/>
            <a:ext cx="1340848" cy="1237706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54593" y="5369813"/>
            <a:ext cx="1394189" cy="927769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2793" y="5833697"/>
            <a:ext cx="1587681" cy="989505"/>
          </a:xfrm>
          <a:prstGeom prst="rect">
            <a:avLst/>
          </a:prstGeom>
        </p:spPr>
      </p:pic>
      <p:sp>
        <p:nvSpPr>
          <p:cNvPr id="14" name="Oblak 13"/>
          <p:cNvSpPr/>
          <p:nvPr/>
        </p:nvSpPr>
        <p:spPr>
          <a:xfrm>
            <a:off x="8282806" y="3320438"/>
            <a:ext cx="3483428" cy="1968419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accent6">
                    <a:lumMod val="75000"/>
                  </a:schemeClr>
                </a:solidFill>
              </a:rPr>
              <a:t>Obrada se može obavljati ručnim alatom i strojevima</a:t>
            </a:r>
            <a:endParaRPr lang="hr-H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081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848" y="4801588"/>
            <a:ext cx="1558255" cy="1558255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8908"/>
          </a:xfrm>
        </p:spPr>
        <p:txBody>
          <a:bodyPr>
            <a:normAutofit/>
          </a:bodyPr>
          <a:lstStyle/>
          <a:p>
            <a:pPr algn="ctr"/>
            <a:r>
              <a:rPr lang="hr-HR" dirty="0" smtClean="0"/>
              <a:t>Papir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436914"/>
            <a:ext cx="10515600" cy="4740049"/>
          </a:xfrm>
        </p:spPr>
        <p:txBody>
          <a:bodyPr/>
          <a:lstStyle/>
          <a:p>
            <a:r>
              <a:rPr lang="hr-HR" dirty="0" smtClean="0"/>
              <a:t>I papir nastaje od drva!</a:t>
            </a:r>
          </a:p>
          <a:p>
            <a:endParaRPr lang="hr-HR" dirty="0"/>
          </a:p>
          <a:p>
            <a:r>
              <a:rPr lang="hr-HR" dirty="0" smtClean="0"/>
              <a:t>Sirovina za dobivanje papira je </a:t>
            </a:r>
            <a:r>
              <a:rPr lang="hr-HR" b="1" dirty="0" smtClean="0"/>
              <a:t>celuloza</a:t>
            </a:r>
            <a:r>
              <a:rPr lang="hr-HR" dirty="0" smtClean="0"/>
              <a:t>, a ona je sastavni dio drva.</a:t>
            </a:r>
          </a:p>
          <a:p>
            <a:r>
              <a:rPr lang="hr-HR" dirty="0" smtClean="0"/>
              <a:t>Proizvodi od papira: </a:t>
            </a:r>
          </a:p>
          <a:p>
            <a:pPr marL="0" indent="0">
              <a:buNone/>
            </a:pPr>
            <a:r>
              <a:rPr lang="hr-HR" dirty="0" smtClean="0"/>
              <a:t>          papir </a:t>
            </a:r>
            <a:r>
              <a:rPr lang="hr-HR" sz="2000" dirty="0" smtClean="0"/>
              <a:t>(najtanji)                       </a:t>
            </a:r>
            <a:r>
              <a:rPr lang="hr-HR" dirty="0" smtClean="0"/>
              <a:t>karton </a:t>
            </a:r>
            <a:r>
              <a:rPr lang="hr-HR" sz="2000" dirty="0" smtClean="0"/>
              <a:t>(deblji)</a:t>
            </a:r>
            <a:r>
              <a:rPr lang="hr-HR" dirty="0" smtClean="0"/>
              <a:t>                        ljepenka </a:t>
            </a:r>
            <a:r>
              <a:rPr lang="hr-HR" sz="2000" dirty="0" smtClean="0"/>
              <a:t>(više slojeva)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228" y="4159431"/>
            <a:ext cx="1516787" cy="151678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3888" y="3891100"/>
            <a:ext cx="1567405" cy="156740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2491" y="5305366"/>
            <a:ext cx="2003516" cy="1121969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8206" y="4289960"/>
            <a:ext cx="1846625" cy="184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9563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262</Words>
  <Application>Microsoft Office PowerPoint</Application>
  <PresentationFormat>Široki zaslon</PresentationFormat>
  <Paragraphs>71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sustava Office</vt:lpstr>
      <vt:lpstr>PowerPoint prezentacija</vt:lpstr>
      <vt:lpstr>MATERIJALI</vt:lpstr>
      <vt:lpstr>PowerPoint prezentacija</vt:lpstr>
      <vt:lpstr>PowerPoint prezentacija</vt:lpstr>
      <vt:lpstr>PowerPoint prezentacija</vt:lpstr>
      <vt:lpstr>PowerPoint prezentacija</vt:lpstr>
      <vt:lpstr>Drvo</vt:lpstr>
      <vt:lpstr>Obrada drva</vt:lpstr>
      <vt:lpstr>Papir</vt:lpstr>
      <vt:lpstr>Čuvajmo okoliš</vt:lpstr>
      <vt:lpstr>Zaključak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Korisnik</dc:creator>
  <cp:lastModifiedBy>Korisnik</cp:lastModifiedBy>
  <cp:revision>17</cp:revision>
  <dcterms:created xsi:type="dcterms:W3CDTF">2024-05-07T15:40:50Z</dcterms:created>
  <dcterms:modified xsi:type="dcterms:W3CDTF">2024-05-07T21:33:39Z</dcterms:modified>
</cp:coreProperties>
</file>