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647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0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82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66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79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41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1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15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7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06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43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3996-74F3-4ADC-B283-4A0747AB6B80}" type="datetimeFigureOut">
              <a:rPr lang="hr-HR" smtClean="0"/>
              <a:t>24.1.2022.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0AA7-89E6-40CA-AE73-1E41C84B76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3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Vrste tehničkih crteža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33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435" y="4410075"/>
            <a:ext cx="1866900" cy="24479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156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66651"/>
            <a:ext cx="10515600" cy="5210312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Tehnički crteži prema načinu predočavanja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b="1" dirty="0" smtClean="0"/>
              <a:t>Pravokutna projekcija </a:t>
            </a:r>
            <a:r>
              <a:rPr lang="hr-HR" dirty="0" smtClean="0"/>
              <a:t>(</a:t>
            </a:r>
            <a:r>
              <a:rPr lang="hr-HR" dirty="0" err="1" smtClean="0"/>
              <a:t>ortogonalna</a:t>
            </a:r>
            <a:r>
              <a:rPr lang="hr-HR" dirty="0" smtClean="0"/>
              <a:t> projekcija) – nacrt, tlocrt, bokocrt</a:t>
            </a:r>
          </a:p>
          <a:p>
            <a:pPr marL="0" indent="0">
              <a:buNone/>
            </a:pP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b="1" dirty="0" smtClean="0"/>
              <a:t>Prostorni crtež </a:t>
            </a:r>
            <a:r>
              <a:rPr lang="hr-HR" dirty="0" smtClean="0"/>
              <a:t>(učili smo izometrijsku projekciju)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0" y="1985555"/>
            <a:ext cx="3112587" cy="23344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887" y="5199562"/>
            <a:ext cx="4326730" cy="14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2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064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05989"/>
            <a:ext cx="10515600" cy="5070974"/>
          </a:xfrm>
        </p:spPr>
        <p:txBody>
          <a:bodyPr/>
          <a:lstStyle/>
          <a:p>
            <a:r>
              <a:rPr lang="hr-HR" b="1" dirty="0" smtClean="0"/>
              <a:t>Presjek </a:t>
            </a:r>
            <a:r>
              <a:rPr lang="hr-HR" dirty="0" smtClean="0"/>
              <a:t>– može biti puni presjek, polovični presjek, djelomični presjek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12" y="1822798"/>
            <a:ext cx="2654209" cy="2527269"/>
          </a:xfrm>
          <a:prstGeom prst="rect">
            <a:avLst/>
          </a:prstGeom>
        </p:spPr>
      </p:pic>
      <p:sp>
        <p:nvSpPr>
          <p:cNvPr id="5" name="Zaobljeni pravokutnik 4"/>
          <p:cNvSpPr/>
          <p:nvPr/>
        </p:nvSpPr>
        <p:spPr>
          <a:xfrm>
            <a:off x="6096000" y="2526779"/>
            <a:ext cx="3735977" cy="11146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Šrafure, kose crte pod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</a:rPr>
              <a:t>kutem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 45˚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4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/>
          <a:lstStyle/>
          <a:p>
            <a:r>
              <a:rPr lang="hr-HR" dirty="0" smtClean="0"/>
              <a:t>Tehnički crteži mogu se podijeliti prema:</a:t>
            </a:r>
          </a:p>
          <a:p>
            <a:r>
              <a:rPr lang="hr-HR" dirty="0" smtClean="0"/>
              <a:t>- postupku izrade</a:t>
            </a:r>
          </a:p>
          <a:p>
            <a:r>
              <a:rPr lang="hr-HR" dirty="0" smtClean="0"/>
              <a:t>- namjeni</a:t>
            </a:r>
          </a:p>
          <a:p>
            <a:r>
              <a:rPr lang="hr-HR" dirty="0" smtClean="0"/>
              <a:t>- načinu predočavanja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026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2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Tehnički crteži prema postupku izrade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b="1" dirty="0" smtClean="0"/>
              <a:t>skica</a:t>
            </a:r>
            <a:r>
              <a:rPr lang="hr-HR" dirty="0" smtClean="0"/>
              <a:t> – prostoručni crtež (ali se ipak nastoji pridržavati pravila)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b="1" dirty="0" smtClean="0"/>
              <a:t>original ili izvornik</a:t>
            </a:r>
            <a:r>
              <a:rPr lang="hr-HR" dirty="0" smtClean="0"/>
              <a:t> – tehnički crtež koji se izrađuje prema skici,        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</a:t>
            </a:r>
            <a:r>
              <a:rPr lang="hr-HR" dirty="0" smtClean="0"/>
              <a:t>                                      </a:t>
            </a:r>
            <a:r>
              <a:rPr lang="hr-HR" dirty="0" smtClean="0"/>
              <a:t>poštujući sva </a:t>
            </a:r>
            <a:r>
              <a:rPr lang="hr-HR" dirty="0" smtClean="0"/>
              <a:t>pravila, ručno pomoću pribora, ili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računalom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b="1" dirty="0" smtClean="0"/>
              <a:t>Preslika ili kopija </a:t>
            </a:r>
            <a:r>
              <a:rPr lang="hr-HR" dirty="0" smtClean="0"/>
              <a:t>– upotrebljava se u proizvodnji ili na gradilištu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" y="4274338"/>
            <a:ext cx="3512820" cy="20189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591" y="4274338"/>
            <a:ext cx="2898695" cy="20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0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847" y="3971789"/>
            <a:ext cx="3124200" cy="14573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867" y="3852727"/>
            <a:ext cx="2686050" cy="16954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392" y="112395"/>
            <a:ext cx="2803050" cy="20995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743" y="1126671"/>
            <a:ext cx="2390775" cy="1905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8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Tehnički crtež prema namjeni</a:t>
            </a:r>
          </a:p>
          <a:p>
            <a:pPr marL="0" indent="0">
              <a:buNone/>
            </a:pPr>
            <a:r>
              <a:rPr lang="hr-HR" b="1" dirty="0" smtClean="0"/>
              <a:t>Sastavni ili montažni </a:t>
            </a:r>
            <a:r>
              <a:rPr lang="hr-HR" dirty="0" smtClean="0"/>
              <a:t>– prikazuje međusobni odnos više dijelova 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(pozicija)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smtClean="0"/>
              <a:t>Shematski crtež </a:t>
            </a:r>
            <a:r>
              <a:rPr lang="hr-HR" dirty="0" smtClean="0"/>
              <a:t>– pojednostavljeni prikaz, koriste se simboli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          </a:t>
            </a:r>
            <a:r>
              <a:rPr lang="hr-HR" dirty="0" smtClean="0"/>
              <a:t>(najčešće kod električnih, plinskih i vodnih instalacija)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Radionički crtež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2812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99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40526"/>
            <a:ext cx="10515600" cy="5236437"/>
          </a:xfrm>
        </p:spPr>
        <p:txBody>
          <a:bodyPr/>
          <a:lstStyle/>
          <a:p>
            <a:r>
              <a:rPr lang="hr-HR" b="1" dirty="0" smtClean="0"/>
              <a:t>Radionički crtež</a:t>
            </a:r>
          </a:p>
          <a:p>
            <a:r>
              <a:rPr lang="hr-HR" dirty="0" smtClean="0"/>
              <a:t>Dijelovi se crtaju unutar okvira koji crtamo na listu.  Zovu se</a:t>
            </a:r>
            <a:r>
              <a:rPr lang="hr-HR" dirty="0" smtClean="0">
                <a:solidFill>
                  <a:srgbClr val="FF0000"/>
                </a:solidFill>
              </a:rPr>
              <a:t> pozicije </a:t>
            </a:r>
            <a:r>
              <a:rPr lang="hr-HR" dirty="0" smtClean="0"/>
              <a:t>i označavaju se brojevima (1, 2, 3…).</a:t>
            </a:r>
          </a:p>
          <a:p>
            <a:r>
              <a:rPr lang="hr-HR" dirty="0" smtClean="0"/>
              <a:t>dovoljan broj pravokutnih projekcija svake pozicije kako bi se tu poziciju moglo izraditi</a:t>
            </a:r>
          </a:p>
          <a:p>
            <a:r>
              <a:rPr lang="hr-HR" dirty="0" smtClean="0"/>
              <a:t>Pozicije se kotiraju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697" y="2973746"/>
            <a:ext cx="2761150" cy="38842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730" y="2905806"/>
            <a:ext cx="2788144" cy="3952194"/>
          </a:xfrm>
          <a:prstGeom prst="rect">
            <a:avLst/>
          </a:prstGeom>
        </p:spPr>
      </p:pic>
      <p:sp>
        <p:nvSpPr>
          <p:cNvPr id="6" name="Vodoravni svitak 5"/>
          <p:cNvSpPr/>
          <p:nvPr/>
        </p:nvSpPr>
        <p:spPr>
          <a:xfrm>
            <a:off x="1088571" y="4519749"/>
            <a:ext cx="2917372" cy="14543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Pravokutne projekcije su nacrt, tlocrt, bokocrt. Nazivaju se još i </a:t>
            </a:r>
            <a:r>
              <a:rPr lang="hr-HR" dirty="0" err="1" smtClean="0">
                <a:solidFill>
                  <a:srgbClr val="FF0000"/>
                </a:solidFill>
              </a:rPr>
              <a:t>ortogonalne</a:t>
            </a:r>
            <a:r>
              <a:rPr lang="hr-HR" dirty="0" smtClean="0">
                <a:solidFill>
                  <a:srgbClr val="FF0000"/>
                </a:solidFill>
              </a:rPr>
              <a:t> projekcije.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285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88274"/>
            <a:ext cx="10515600" cy="5288689"/>
          </a:xfrm>
        </p:spPr>
        <p:txBody>
          <a:bodyPr/>
          <a:lstStyle/>
          <a:p>
            <a:r>
              <a:rPr lang="hr-HR" dirty="0" smtClean="0"/>
              <a:t>Kao što vidite, na donjem dijelu radioničkog crteža nalazi se tablica.</a:t>
            </a:r>
          </a:p>
          <a:p>
            <a:r>
              <a:rPr lang="hr-HR" dirty="0" smtClean="0"/>
              <a:t>To su, zapravo, dvije spojene tablice koje se zovu zaglavlje i sastavnica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69" y="2619920"/>
            <a:ext cx="5942003" cy="34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285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46" y="0"/>
            <a:ext cx="5303641" cy="7071523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141841" y="618310"/>
            <a:ext cx="5066090" cy="1323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Zaglavlje sadrži osnovne podatke o crtežu: naziv, mjerilo, tko ga je crtao…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Strelica udesno 5"/>
          <p:cNvSpPr/>
          <p:nvPr/>
        </p:nvSpPr>
        <p:spPr>
          <a:xfrm>
            <a:off x="5338354" y="870857"/>
            <a:ext cx="679269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6180909" y="2621280"/>
            <a:ext cx="5172891" cy="10537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Sastavnica sadrži popis svih pozicija, broj komada svake pozicije, materijal, dimenzije.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trelica udesno 7"/>
          <p:cNvSpPr/>
          <p:nvPr/>
        </p:nvSpPr>
        <p:spPr>
          <a:xfrm>
            <a:off x="5495109" y="3021874"/>
            <a:ext cx="646732" cy="45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6923314" y="4689565"/>
            <a:ext cx="2847703" cy="87956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Zaglavlje sa sastavnicom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Strelica udesno 9"/>
          <p:cNvSpPr/>
          <p:nvPr/>
        </p:nvSpPr>
        <p:spPr>
          <a:xfrm>
            <a:off x="5677988" y="4868091"/>
            <a:ext cx="783772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2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266CDE-B0DB-48A9-8252-CF322C58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190500"/>
            <a:ext cx="10448925" cy="360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000" dirty="0"/>
              <a:t>Radionički i sastavni crtež crtaju se na papiru koji  sadrži:</a:t>
            </a:r>
            <a:endParaRPr lang="hr-HR" sz="4000" dirty="0">
              <a:solidFill>
                <a:schemeClr val="accent1"/>
              </a:solidFill>
            </a:endParaRPr>
          </a:p>
          <a:p>
            <a:r>
              <a:rPr lang="hr-HR" sz="4000" dirty="0">
                <a:solidFill>
                  <a:schemeClr val="accent1"/>
                </a:solidFill>
              </a:rPr>
              <a:t> </a:t>
            </a:r>
            <a:r>
              <a:rPr lang="hr-HR" sz="4000" b="1" dirty="0">
                <a:solidFill>
                  <a:schemeClr val="accent1"/>
                </a:solidFill>
              </a:rPr>
              <a:t>okvir</a:t>
            </a:r>
          </a:p>
          <a:p>
            <a:r>
              <a:rPr lang="hr-HR" sz="4000" b="1" dirty="0">
                <a:solidFill>
                  <a:schemeClr val="accent1"/>
                </a:solidFill>
              </a:rPr>
              <a:t> zaglavlje </a:t>
            </a:r>
          </a:p>
          <a:p>
            <a:r>
              <a:rPr lang="hr-HR" sz="4000" b="1" dirty="0">
                <a:solidFill>
                  <a:schemeClr val="accent1"/>
                </a:solidFill>
              </a:rPr>
              <a:t> sastavnicu</a:t>
            </a:r>
            <a:r>
              <a:rPr lang="hr-HR" sz="4000" dirty="0"/>
              <a:t>.</a:t>
            </a:r>
          </a:p>
          <a:p>
            <a:pPr marL="0" indent="0">
              <a:buNone/>
            </a:pPr>
            <a:r>
              <a:rPr lang="hr-HR" sz="3500" dirty="0">
                <a:solidFill>
                  <a:srgbClr val="FF0000"/>
                </a:solidFill>
              </a:rPr>
              <a:t>								</a:t>
            </a:r>
            <a:endParaRPr lang="hr-HR" sz="3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3A4A6-1173-4CA8-94B1-55E2F7EF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3191196"/>
            <a:ext cx="10610850" cy="34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355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15" y="1356965"/>
            <a:ext cx="3492137" cy="24724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783" y="1715589"/>
            <a:ext cx="5833816" cy="43529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4050680"/>
            <a:ext cx="2390775" cy="19050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377440" y="1515291"/>
            <a:ext cx="1227909" cy="26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3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295</Words>
  <Application>Microsoft Office PowerPoint</Application>
  <PresentationFormat>Široki zaslon</PresentationFormat>
  <Paragraphs>46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Vrste tehničkih crteža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tehničkih crteža</dc:title>
  <dc:creator>Korisnik</dc:creator>
  <cp:lastModifiedBy>Korisnik</cp:lastModifiedBy>
  <cp:revision>6</cp:revision>
  <dcterms:created xsi:type="dcterms:W3CDTF">2022-01-24T07:23:27Z</dcterms:created>
  <dcterms:modified xsi:type="dcterms:W3CDTF">2022-01-24T16:29:56Z</dcterms:modified>
</cp:coreProperties>
</file>