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C90D3-D9CD-484E-BC87-8B6538632E1D}" type="datetimeFigureOut">
              <a:rPr lang="hr-HR" smtClean="0"/>
              <a:t>9.9.2024.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9E04C-A4C9-4E55-A7DB-E43A4FE978D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14300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C90D3-D9CD-484E-BC87-8B6538632E1D}" type="datetimeFigureOut">
              <a:rPr lang="hr-HR" smtClean="0"/>
              <a:t>9.9.2024.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9E04C-A4C9-4E55-A7DB-E43A4FE978D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84810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C90D3-D9CD-484E-BC87-8B6538632E1D}" type="datetimeFigureOut">
              <a:rPr lang="hr-HR" smtClean="0"/>
              <a:t>9.9.2024.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9E04C-A4C9-4E55-A7DB-E43A4FE978D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22435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C90D3-D9CD-484E-BC87-8B6538632E1D}" type="datetimeFigureOut">
              <a:rPr lang="hr-HR" smtClean="0"/>
              <a:t>9.9.2024.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9E04C-A4C9-4E55-A7DB-E43A4FE978D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69233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C90D3-D9CD-484E-BC87-8B6538632E1D}" type="datetimeFigureOut">
              <a:rPr lang="hr-HR" smtClean="0"/>
              <a:t>9.9.2024.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9E04C-A4C9-4E55-A7DB-E43A4FE978D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0609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C90D3-D9CD-484E-BC87-8B6538632E1D}" type="datetimeFigureOut">
              <a:rPr lang="hr-HR" smtClean="0"/>
              <a:t>9.9.2024.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9E04C-A4C9-4E55-A7DB-E43A4FE978D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57890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C90D3-D9CD-484E-BC87-8B6538632E1D}" type="datetimeFigureOut">
              <a:rPr lang="hr-HR" smtClean="0"/>
              <a:t>9.9.2024.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9E04C-A4C9-4E55-A7DB-E43A4FE978D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6378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C90D3-D9CD-484E-BC87-8B6538632E1D}" type="datetimeFigureOut">
              <a:rPr lang="hr-HR" smtClean="0"/>
              <a:t>9.9.2024.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9E04C-A4C9-4E55-A7DB-E43A4FE978D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48936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C90D3-D9CD-484E-BC87-8B6538632E1D}" type="datetimeFigureOut">
              <a:rPr lang="hr-HR" smtClean="0"/>
              <a:t>9.9.2024.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9E04C-A4C9-4E55-A7DB-E43A4FE978D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61289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C90D3-D9CD-484E-BC87-8B6538632E1D}" type="datetimeFigureOut">
              <a:rPr lang="hr-HR" smtClean="0"/>
              <a:t>9.9.2024.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9E04C-A4C9-4E55-A7DB-E43A4FE978D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20404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C90D3-D9CD-484E-BC87-8B6538632E1D}" type="datetimeFigureOut">
              <a:rPr lang="hr-HR" smtClean="0"/>
              <a:t>9.9.2024.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9E04C-A4C9-4E55-A7DB-E43A4FE978D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3455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EC90D3-D9CD-484E-BC87-8B6538632E1D}" type="datetimeFigureOut">
              <a:rPr lang="hr-HR" smtClean="0"/>
              <a:t>9.9.2024.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9E04C-A4C9-4E55-A7DB-E43A4FE978D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8402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Proizvodnja električne energije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51382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83812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1001486"/>
            <a:ext cx="10515600" cy="5175477"/>
          </a:xfrm>
        </p:spPr>
        <p:txBody>
          <a:bodyPr/>
          <a:lstStyle/>
          <a:p>
            <a:r>
              <a:rPr lang="hr-HR" dirty="0" smtClean="0"/>
              <a:t>Električna struja je usmjereno gibanje naboja (najčešće elektrona)</a:t>
            </a:r>
          </a:p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2648" y="1931670"/>
            <a:ext cx="3238500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870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44772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1140823"/>
            <a:ext cx="10515600" cy="5036140"/>
          </a:xfrm>
        </p:spPr>
        <p:txBody>
          <a:bodyPr>
            <a:normAutofit fontScale="92500" lnSpcReduction="10000"/>
          </a:bodyPr>
          <a:lstStyle/>
          <a:p>
            <a:r>
              <a:rPr lang="hr-HR" dirty="0" smtClean="0"/>
              <a:t>Elektrotehnika je područje tehnike koje se bavi proizvodnjom i prijenosom električne energije ali i konstruiranjem električnih uređaja, aparata i strojeva.</a:t>
            </a:r>
          </a:p>
          <a:p>
            <a:endParaRPr lang="hr-HR" dirty="0"/>
          </a:p>
          <a:p>
            <a:r>
              <a:rPr lang="hr-HR" dirty="0" smtClean="0"/>
              <a:t>Elektroenergetika je dio elektrotehnike koja se bavi proizvodnjom i prijenosom električne energije.</a:t>
            </a:r>
          </a:p>
          <a:p>
            <a:endParaRPr lang="hr-HR" dirty="0"/>
          </a:p>
          <a:p>
            <a:r>
              <a:rPr lang="hr-HR" sz="1700" i="1" dirty="0">
                <a:solidFill>
                  <a:srgbClr val="FF0000"/>
                </a:solidFill>
              </a:rPr>
              <a:t>Elektroenergetika</a:t>
            </a:r>
          </a:p>
          <a:p>
            <a:r>
              <a:rPr lang="hr-HR" sz="1700" i="1" dirty="0">
                <a:solidFill>
                  <a:srgbClr val="FF0000"/>
                </a:solidFill>
              </a:rPr>
              <a:t>Elektronika</a:t>
            </a:r>
          </a:p>
          <a:p>
            <a:r>
              <a:rPr lang="hr-HR" sz="1700" i="1" dirty="0">
                <a:solidFill>
                  <a:srgbClr val="FF0000"/>
                </a:solidFill>
              </a:rPr>
              <a:t>Elektroakustika</a:t>
            </a:r>
          </a:p>
          <a:p>
            <a:r>
              <a:rPr lang="hr-HR" sz="1700" i="1" dirty="0">
                <a:solidFill>
                  <a:srgbClr val="FF0000"/>
                </a:solidFill>
              </a:rPr>
              <a:t>Električne mreže </a:t>
            </a:r>
          </a:p>
          <a:p>
            <a:r>
              <a:rPr lang="hr-HR" sz="1700" i="1" dirty="0" err="1">
                <a:solidFill>
                  <a:srgbClr val="FF0000"/>
                </a:solidFill>
              </a:rPr>
              <a:t>Radiokomunikacije</a:t>
            </a:r>
            <a:endParaRPr lang="hr-HR" sz="1700" i="1" dirty="0">
              <a:solidFill>
                <a:srgbClr val="FF0000"/>
              </a:solidFill>
            </a:endParaRPr>
          </a:p>
          <a:p>
            <a:r>
              <a:rPr lang="hr-HR" sz="1700" i="1" dirty="0">
                <a:solidFill>
                  <a:srgbClr val="FF0000"/>
                </a:solidFill>
              </a:rPr>
              <a:t>Telekomunikacije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54455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253184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870857"/>
            <a:ext cx="10515600" cy="5306106"/>
          </a:xfrm>
        </p:spPr>
        <p:txBody>
          <a:bodyPr/>
          <a:lstStyle/>
          <a:p>
            <a:r>
              <a:rPr lang="hr-HR" dirty="0" smtClean="0"/>
              <a:t>Razlikujemo:</a:t>
            </a:r>
          </a:p>
          <a:p>
            <a:endParaRPr lang="hr-HR" dirty="0"/>
          </a:p>
          <a:p>
            <a:r>
              <a:rPr lang="hr-HR" dirty="0" smtClean="0"/>
              <a:t>I</a:t>
            </a:r>
            <a:r>
              <a:rPr lang="hr-HR" dirty="0" smtClean="0">
                <a:solidFill>
                  <a:srgbClr val="FF0000"/>
                </a:solidFill>
              </a:rPr>
              <a:t>stosmjernu struju                                          </a:t>
            </a:r>
            <a:r>
              <a:rPr lang="hr-HR" dirty="0" smtClean="0">
                <a:solidFill>
                  <a:schemeClr val="accent1">
                    <a:lumMod val="50000"/>
                  </a:schemeClr>
                </a:solidFill>
              </a:rPr>
              <a:t>Izmjeničnu struju</a:t>
            </a:r>
          </a:p>
          <a:p>
            <a:r>
              <a:rPr lang="hr-HR" dirty="0"/>
              <a:t> </a:t>
            </a:r>
            <a:r>
              <a:rPr lang="hr-HR" dirty="0" smtClean="0"/>
              <a:t>     </a:t>
            </a:r>
            <a:r>
              <a:rPr lang="hr-HR" dirty="0" smtClean="0">
                <a:solidFill>
                  <a:srgbClr val="FF0000"/>
                </a:solidFill>
              </a:rPr>
              <a:t>DC            </a:t>
            </a:r>
            <a:r>
              <a:rPr lang="hr-HR" dirty="0" smtClean="0"/>
              <a:t>                                                                 </a:t>
            </a:r>
            <a:r>
              <a:rPr lang="hr-HR" dirty="0" smtClean="0">
                <a:solidFill>
                  <a:schemeClr val="accent1">
                    <a:lumMod val="50000"/>
                  </a:schemeClr>
                </a:solidFill>
              </a:rPr>
              <a:t>AC</a:t>
            </a:r>
          </a:p>
          <a:p>
            <a:r>
              <a:rPr lang="hr-HR" dirty="0" smtClean="0">
                <a:solidFill>
                  <a:srgbClr val="FF0000"/>
                </a:solidFill>
              </a:rPr>
              <a:t>Baterija, akumulator</a:t>
            </a:r>
            <a:r>
              <a:rPr lang="hr-HR" dirty="0" smtClean="0"/>
              <a:t>                                              </a:t>
            </a:r>
            <a:r>
              <a:rPr lang="hr-HR" dirty="0" smtClean="0">
                <a:solidFill>
                  <a:schemeClr val="accent1">
                    <a:lumMod val="50000"/>
                  </a:schemeClr>
                </a:solidFill>
              </a:rPr>
              <a:t>elektrane</a:t>
            </a:r>
          </a:p>
          <a:p>
            <a:endParaRPr lang="hr-HR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hr-HR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5" name="Ravni poveznik 4"/>
          <p:cNvCxnSpPr/>
          <p:nvPr/>
        </p:nvCxnSpPr>
        <p:spPr>
          <a:xfrm>
            <a:off x="2420983" y="2577737"/>
            <a:ext cx="54864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Ravni poveznik 6"/>
          <p:cNvCxnSpPr/>
          <p:nvPr/>
        </p:nvCxnSpPr>
        <p:spPr>
          <a:xfrm>
            <a:off x="2420983" y="2690949"/>
            <a:ext cx="557349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rostoručno 8"/>
          <p:cNvSpPr/>
          <p:nvPr/>
        </p:nvSpPr>
        <p:spPr>
          <a:xfrm>
            <a:off x="9091749" y="2595137"/>
            <a:ext cx="618308" cy="210725"/>
          </a:xfrm>
          <a:custGeom>
            <a:avLst/>
            <a:gdLst>
              <a:gd name="connsiteX0" fmla="*/ 0 w 618308"/>
              <a:gd name="connsiteY0" fmla="*/ 130646 h 210725"/>
              <a:gd name="connsiteX1" fmla="*/ 191588 w 618308"/>
              <a:gd name="connsiteY1" fmla="*/ 17 h 210725"/>
              <a:gd name="connsiteX2" fmla="*/ 313508 w 618308"/>
              <a:gd name="connsiteY2" fmla="*/ 121937 h 210725"/>
              <a:gd name="connsiteX3" fmla="*/ 461554 w 618308"/>
              <a:gd name="connsiteY3" fmla="*/ 209023 h 210725"/>
              <a:gd name="connsiteX4" fmla="*/ 583474 w 618308"/>
              <a:gd name="connsiteY4" fmla="*/ 43560 h 210725"/>
              <a:gd name="connsiteX5" fmla="*/ 583474 w 618308"/>
              <a:gd name="connsiteY5" fmla="*/ 43560 h 210725"/>
              <a:gd name="connsiteX6" fmla="*/ 618308 w 618308"/>
              <a:gd name="connsiteY6" fmla="*/ 34852 h 210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8308" h="210725">
                <a:moveTo>
                  <a:pt x="0" y="130646"/>
                </a:moveTo>
                <a:cubicBezTo>
                  <a:pt x="69668" y="66057"/>
                  <a:pt x="139337" y="1468"/>
                  <a:pt x="191588" y="17"/>
                </a:cubicBezTo>
                <a:cubicBezTo>
                  <a:pt x="243839" y="-1434"/>
                  <a:pt x="268514" y="87103"/>
                  <a:pt x="313508" y="121937"/>
                </a:cubicBezTo>
                <a:cubicBezTo>
                  <a:pt x="358502" y="156771"/>
                  <a:pt x="416560" y="222086"/>
                  <a:pt x="461554" y="209023"/>
                </a:cubicBezTo>
                <a:cubicBezTo>
                  <a:pt x="506548" y="195960"/>
                  <a:pt x="583474" y="43560"/>
                  <a:pt x="583474" y="43560"/>
                </a:cubicBezTo>
                <a:lnTo>
                  <a:pt x="583474" y="43560"/>
                </a:lnTo>
                <a:lnTo>
                  <a:pt x="618308" y="34852"/>
                </a:lnTo>
              </a:path>
            </a:pathLst>
          </a:cu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0" name="Slika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423" y="3749042"/>
            <a:ext cx="3000375" cy="1524000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0227" y="3750744"/>
            <a:ext cx="2705100" cy="1695450"/>
          </a:xfrm>
          <a:prstGeom prst="rect">
            <a:avLst/>
          </a:prstGeom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0057" y="0"/>
            <a:ext cx="2340973" cy="1494915"/>
          </a:xfrm>
          <a:prstGeom prst="rect">
            <a:avLst/>
          </a:prstGeom>
        </p:spPr>
      </p:pic>
      <p:sp>
        <p:nvSpPr>
          <p:cNvPr id="13" name="Oblak 12"/>
          <p:cNvSpPr/>
          <p:nvPr/>
        </p:nvSpPr>
        <p:spPr>
          <a:xfrm>
            <a:off x="7959633" y="123756"/>
            <a:ext cx="1846218" cy="1247401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solidFill>
                  <a:srgbClr val="00B050"/>
                </a:solidFill>
              </a:rPr>
              <a:t>Što je rat struja?</a:t>
            </a:r>
            <a:endParaRPr lang="hr-HR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815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70601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984069"/>
            <a:ext cx="10515600" cy="5192894"/>
          </a:xfrm>
        </p:spPr>
        <p:txBody>
          <a:bodyPr/>
          <a:lstStyle/>
          <a:p>
            <a:r>
              <a:rPr lang="hr-HR" dirty="0" smtClean="0"/>
              <a:t>Kod baterije i akumulatora kemijska energija se pretvara u električnu.</a:t>
            </a:r>
          </a:p>
          <a:p>
            <a:endParaRPr lang="hr-HR" dirty="0"/>
          </a:p>
          <a:p>
            <a:r>
              <a:rPr lang="hr-HR" dirty="0" smtClean="0"/>
              <a:t>Primarne baterije – ne mogu se puniti</a:t>
            </a:r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pPr marL="0" indent="0">
              <a:buNone/>
            </a:pPr>
            <a:r>
              <a:rPr lang="hr-HR" dirty="0" smtClean="0"/>
              <a:t>      1.5 V           1.5V                9V                 4.5V               1.5V</a:t>
            </a:r>
          </a:p>
          <a:p>
            <a:r>
              <a:rPr lang="hr-HR" dirty="0" smtClean="0"/>
              <a:t>Sekundarne baterije – mogu se puniti (obnovljivi izvori)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955" y="2664823"/>
            <a:ext cx="1426436" cy="1426436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9464" y="2560456"/>
            <a:ext cx="996674" cy="1530803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6131" y="2560456"/>
            <a:ext cx="1461271" cy="1461271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7811" y="2482078"/>
            <a:ext cx="1618025" cy="1618025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19796" y="2560456"/>
            <a:ext cx="1315953" cy="1315953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1444" y="4998720"/>
            <a:ext cx="1179947" cy="1773145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31474" y="4998720"/>
            <a:ext cx="2336074" cy="1749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8192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0377" y="278040"/>
            <a:ext cx="11086171" cy="6235972"/>
          </a:xfrm>
          <a:prstGeom prst="rect">
            <a:avLst/>
          </a:prstGeom>
        </p:spPr>
      </p:pic>
      <p:sp>
        <p:nvSpPr>
          <p:cNvPr id="5" name="Elipsa 4"/>
          <p:cNvSpPr/>
          <p:nvPr/>
        </p:nvSpPr>
        <p:spPr>
          <a:xfrm>
            <a:off x="2481941" y="2778035"/>
            <a:ext cx="2055223" cy="15327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91178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22852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931817"/>
            <a:ext cx="10515600" cy="5245146"/>
          </a:xfrm>
        </p:spPr>
        <p:txBody>
          <a:bodyPr/>
          <a:lstStyle/>
          <a:p>
            <a:r>
              <a:rPr lang="hr-HR" dirty="0" smtClean="0"/>
              <a:t>A ovo vam ne smijem ispričati….</a:t>
            </a:r>
          </a:p>
          <a:p>
            <a:endParaRPr lang="hr-HR" dirty="0"/>
          </a:p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5595" y="1914388"/>
            <a:ext cx="2390775" cy="1914525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3588" y="2039936"/>
            <a:ext cx="3493361" cy="2076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4503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115</Words>
  <Application>Microsoft Office PowerPoint</Application>
  <PresentationFormat>Široki zaslon</PresentationFormat>
  <Paragraphs>27</Paragraphs>
  <Slides>7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 sustava Office</vt:lpstr>
      <vt:lpstr>Proizvodnja električne energije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Proizvodnja električne energije</dc:title>
  <dc:creator>Korisnik</dc:creator>
  <cp:lastModifiedBy>Korisnik</cp:lastModifiedBy>
  <cp:revision>5</cp:revision>
  <dcterms:created xsi:type="dcterms:W3CDTF">2024-09-09T08:14:53Z</dcterms:created>
  <dcterms:modified xsi:type="dcterms:W3CDTF">2024-09-09T08:44:57Z</dcterms:modified>
</cp:coreProperties>
</file>