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32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563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863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076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331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908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767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319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304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370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169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82A0E-55B3-4E73-998F-07DA7106A3FC}" type="datetimeFigureOut">
              <a:rPr lang="hr-HR" smtClean="0"/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DFD9B-22A1-4823-9563-164157FAFDD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133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Mjerilo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460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1196975"/>
            <a:ext cx="8229600" cy="706438"/>
          </a:xfrm>
        </p:spPr>
        <p:txBody>
          <a:bodyPr/>
          <a:lstStyle/>
          <a:p>
            <a:pPr eaLnBrk="1" hangingPunct="1"/>
            <a:r>
              <a:rPr lang="hr-HR" altLang="sr-Latn-RS" sz="4000"/>
              <a:t>Mjerilo crtanja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640014" y="2133600"/>
            <a:ext cx="6778625" cy="3987800"/>
          </a:xfrm>
        </p:spPr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hr-HR" altLang="sr-Latn-RS">
                <a:solidFill>
                  <a:schemeClr val="hlink"/>
                </a:solidFill>
              </a:rPr>
              <a:t>Mjerilo crtanja (mjerilo)-omjer</a:t>
            </a:r>
            <a:r>
              <a:rPr lang="hr-HR" altLang="sr-Latn-RS">
                <a:solidFill>
                  <a:schemeClr val="folHlink"/>
                </a:solidFill>
              </a:rPr>
              <a:t> veličine tvorevine na crtežu i njezine prirodne veličine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hr-HR" altLang="sr-Latn-RS">
                <a:solidFill>
                  <a:schemeClr val="folHlink"/>
                </a:solidFill>
              </a:rPr>
              <a:t>Mjerilo se obvezno upisuje u tehnički crtež, a odnosi se samo na sliku nacrtanog predmeta.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hr-HR" altLang="sr-Latn-RS">
                <a:solidFill>
                  <a:schemeClr val="folHlink"/>
                </a:solidFill>
              </a:rPr>
              <a:t>Mjera predmeta (kotni) broj uvijek predstavlja njegovu prirodnu veličinu</a:t>
            </a:r>
          </a:p>
        </p:txBody>
      </p:sp>
    </p:spTree>
    <p:extLst>
      <p:ext uri="{BB962C8B-B14F-4D97-AF65-F5344CB8AC3E}">
        <p14:creationId xmlns:p14="http://schemas.microsoft.com/office/powerpoint/2010/main" val="9220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 txBox="1">
            <a:spLocks/>
          </p:cNvSpPr>
          <p:nvPr/>
        </p:nvSpPr>
        <p:spPr>
          <a:xfrm>
            <a:off x="2090719" y="2554414"/>
            <a:ext cx="7416824" cy="3149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r-HR" i="1" dirty="0" smtClean="0"/>
              <a:t>. </a:t>
            </a:r>
            <a:endParaRPr lang="hr-HR" dirty="0"/>
          </a:p>
          <a:p>
            <a:pPr algn="l"/>
            <a:r>
              <a:rPr lang="hr-HR" i="1" dirty="0"/>
              <a:t> 	</a:t>
            </a:r>
            <a:endParaRPr lang="hr-HR" dirty="0">
              <a:solidFill>
                <a:srgbClr val="018C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147" y="1402019"/>
            <a:ext cx="1327144" cy="19891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20" y="2497758"/>
            <a:ext cx="2647180" cy="17868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kstniOkvir 6"/>
          <p:cNvSpPr txBox="1"/>
          <p:nvPr/>
        </p:nvSpPr>
        <p:spPr>
          <a:xfrm>
            <a:off x="4277451" y="2992973"/>
            <a:ext cx="2981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7200" b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1 : 2</a:t>
            </a:r>
          </a:p>
        </p:txBody>
      </p:sp>
      <p:sp>
        <p:nvSpPr>
          <p:cNvPr id="8" name="Pravokutni oblačić 7"/>
          <p:cNvSpPr/>
          <p:nvPr/>
        </p:nvSpPr>
        <p:spPr>
          <a:xfrm>
            <a:off x="2486768" y="4193302"/>
            <a:ext cx="1995720" cy="1159165"/>
          </a:xfrm>
          <a:prstGeom prst="wedgeRectCallout">
            <a:avLst>
              <a:gd name="adj1" fmla="val 47282"/>
              <a:gd name="adj2" fmla="val -7680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OZNAKA MJERILA</a:t>
            </a:r>
          </a:p>
        </p:txBody>
      </p:sp>
      <p:sp>
        <p:nvSpPr>
          <p:cNvPr id="9" name="Pravokutni oblačić 8"/>
          <p:cNvSpPr/>
          <p:nvPr/>
        </p:nvSpPr>
        <p:spPr>
          <a:xfrm>
            <a:off x="4629069" y="4369032"/>
            <a:ext cx="1995720" cy="1159165"/>
          </a:xfrm>
          <a:prstGeom prst="wedgeRectCallout">
            <a:avLst>
              <a:gd name="adj1" fmla="val -3410"/>
              <a:gd name="adj2" fmla="val -74288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IZMJERA NA CRTEŽU</a:t>
            </a:r>
          </a:p>
        </p:txBody>
      </p:sp>
      <p:sp>
        <p:nvSpPr>
          <p:cNvPr id="10" name="Pravokutni oblačić 9"/>
          <p:cNvSpPr/>
          <p:nvPr/>
        </p:nvSpPr>
        <p:spPr>
          <a:xfrm>
            <a:off x="6946285" y="4193302"/>
            <a:ext cx="2239762" cy="1159165"/>
          </a:xfrm>
          <a:prstGeom prst="wedgeRectCallout">
            <a:avLst>
              <a:gd name="adj1" fmla="val -49500"/>
              <a:gd name="adj2" fmla="val -7093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IZMJERA U PRIRODNOJ VELIČINI </a:t>
            </a:r>
          </a:p>
        </p:txBody>
      </p:sp>
    </p:spTree>
    <p:extLst>
      <p:ext uri="{BB962C8B-B14F-4D97-AF65-F5344CB8AC3E}">
        <p14:creationId xmlns:p14="http://schemas.microsoft.com/office/powerpoint/2010/main" val="76193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00" y="5162737"/>
            <a:ext cx="1447800" cy="1704975"/>
          </a:xfrm>
          <a:prstGeom prst="rect">
            <a:avLst/>
          </a:prstGeom>
        </p:spPr>
      </p:pic>
      <p:sp>
        <p:nvSpPr>
          <p:cNvPr id="2" name="Naslov 1"/>
          <p:cNvSpPr txBox="1">
            <a:spLocks/>
          </p:cNvSpPr>
          <p:nvPr/>
        </p:nvSpPr>
        <p:spPr>
          <a:xfrm>
            <a:off x="3719736" y="980728"/>
            <a:ext cx="5904656" cy="868958"/>
          </a:xfrm>
          <a:prstGeom prst="rect">
            <a:avLst/>
          </a:prstGeom>
          <a:solidFill>
            <a:srgbClr val="008C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i="1" dirty="0">
                <a:solidFill>
                  <a:srgbClr val="816D60"/>
                </a:solidFill>
              </a:rPr>
              <a:t> </a:t>
            </a:r>
            <a:r>
              <a:rPr lang="hr-HR" sz="4800" b="1" i="1" dirty="0">
                <a:solidFill>
                  <a:schemeClr val="bg1"/>
                </a:solidFill>
              </a:rPr>
              <a:t>Vrste mjerila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3" name="Rezervirano mjesto sadržaja 2"/>
          <p:cNvSpPr txBox="1">
            <a:spLocks/>
          </p:cNvSpPr>
          <p:nvPr/>
        </p:nvSpPr>
        <p:spPr>
          <a:xfrm>
            <a:off x="2063553" y="2327618"/>
            <a:ext cx="7821705" cy="3283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r-HR" i="1" dirty="0">
                <a:solidFill>
                  <a:schemeClr val="bg1">
                    <a:lumMod val="50000"/>
                  </a:schemeClr>
                </a:solidFill>
              </a:rPr>
              <a:t>Najčešće primjenjivana standardna mjerila su: </a:t>
            </a:r>
            <a:endParaRPr lang="hr-HR" sz="1000" i="1" dirty="0">
              <a:solidFill>
                <a:schemeClr val="bg1">
                  <a:lumMod val="65000"/>
                </a:schemeClr>
              </a:solidFill>
            </a:endParaRPr>
          </a:p>
          <a:p>
            <a:pPr marL="914400" indent="-457200" algn="l">
              <a:lnSpc>
                <a:spcPct val="150000"/>
              </a:lnSpc>
              <a:buClr>
                <a:srgbClr val="018C9B"/>
              </a:buClr>
              <a:buFont typeface="Arial" panose="020B0604020202020204" pitchFamily="34" charset="0"/>
              <a:buChar char="•"/>
            </a:pP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Prirodna veličina</a:t>
            </a:r>
          </a:p>
          <a:p>
            <a:pPr marL="457200" indent="4381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Mjerilo za umanjivanje</a:t>
            </a:r>
          </a:p>
          <a:p>
            <a:pPr marL="457200" indent="4381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Mjerilo za uvećavanje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668" y="548681"/>
            <a:ext cx="1224136" cy="16321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4617" y="5757411"/>
            <a:ext cx="714375" cy="1019175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5946" y="4238811"/>
            <a:ext cx="246697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39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/>
          </p:cNvSpPr>
          <p:nvPr/>
        </p:nvSpPr>
        <p:spPr>
          <a:xfrm>
            <a:off x="3719736" y="980728"/>
            <a:ext cx="5904656" cy="868958"/>
          </a:xfrm>
          <a:prstGeom prst="rect">
            <a:avLst/>
          </a:prstGeom>
          <a:solidFill>
            <a:srgbClr val="008C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i="1" dirty="0">
                <a:solidFill>
                  <a:srgbClr val="816D60"/>
                </a:solidFill>
              </a:rPr>
              <a:t> </a:t>
            </a:r>
            <a:r>
              <a:rPr lang="hr-HR" sz="4800" b="1" i="1" dirty="0">
                <a:solidFill>
                  <a:schemeClr val="bg1"/>
                </a:solidFill>
              </a:rPr>
              <a:t>Prirodna veličina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3" name="Rezervirano mjesto sadržaja 2"/>
          <p:cNvSpPr txBox="1">
            <a:spLocks/>
          </p:cNvSpPr>
          <p:nvPr/>
        </p:nvSpPr>
        <p:spPr>
          <a:xfrm>
            <a:off x="2207568" y="2780929"/>
            <a:ext cx="8136904" cy="3283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l">
              <a:buClr>
                <a:srgbClr val="018C9B"/>
              </a:buClr>
            </a:pP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Prirodna veličina (M 1:1) </a:t>
            </a:r>
            <a:r>
              <a:rPr lang="hr-HR" i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izmjere na tehničkom crtežu odgovaraju izmjerama tehničke tvorevine.</a:t>
            </a:r>
            <a:endParaRPr lang="hr-HR" b="1" i="1" dirty="0">
              <a:solidFill>
                <a:srgbClr val="018C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610333"/>
            <a:ext cx="1447800" cy="1704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01" y="4725144"/>
            <a:ext cx="3848647" cy="108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0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/>
          </p:cNvSpPr>
          <p:nvPr/>
        </p:nvSpPr>
        <p:spPr>
          <a:xfrm>
            <a:off x="2855640" y="980728"/>
            <a:ext cx="6768752" cy="868958"/>
          </a:xfrm>
          <a:prstGeom prst="rect">
            <a:avLst/>
          </a:prstGeom>
          <a:solidFill>
            <a:srgbClr val="008C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i="1" dirty="0">
                <a:solidFill>
                  <a:srgbClr val="816D60"/>
                </a:solidFill>
              </a:rPr>
              <a:t> </a:t>
            </a:r>
            <a:r>
              <a:rPr lang="hr-HR" sz="4800" b="1" i="1" dirty="0">
                <a:solidFill>
                  <a:schemeClr val="bg1"/>
                </a:solidFill>
              </a:rPr>
              <a:t>Mjerilo za umanjivanje</a:t>
            </a:r>
            <a:endParaRPr lang="hr-HR" sz="4800" dirty="0">
              <a:solidFill>
                <a:schemeClr val="bg1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585" y="980729"/>
            <a:ext cx="714375" cy="10191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090" y="3068960"/>
            <a:ext cx="3594639" cy="2808312"/>
          </a:xfrm>
          <a:prstGeom prst="rect">
            <a:avLst/>
          </a:prstGeom>
        </p:spPr>
      </p:pic>
      <p:sp>
        <p:nvSpPr>
          <p:cNvPr id="3" name="Rezervirano mjesto sadržaja 2"/>
          <p:cNvSpPr txBox="1">
            <a:spLocks/>
          </p:cNvSpPr>
          <p:nvPr/>
        </p:nvSpPr>
        <p:spPr>
          <a:xfrm>
            <a:off x="1919536" y="2420888"/>
            <a:ext cx="5256584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l">
              <a:buClr>
                <a:srgbClr val="018C9B"/>
              </a:buClr>
            </a:pP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Mjerilo za umanjivanje </a:t>
            </a:r>
            <a:r>
              <a:rPr lang="hr-HR" i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hr-HR" i="1" dirty="0">
                <a:solidFill>
                  <a:schemeClr val="bg1">
                    <a:lumMod val="50000"/>
                  </a:schemeClr>
                </a:solidFill>
              </a:rPr>
              <a:t>koristi se za izradu crteža tehničke tvorevine čije su izmjere znatno veće od formata papira na kojem se crta  </a:t>
            </a: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 1:2, M 1:5, M 1:10, M 1:20, M 1:50, M 1:100)</a:t>
            </a:r>
            <a:r>
              <a:rPr lang="hr-HR" i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hr-HR" b="1" i="1" dirty="0">
              <a:solidFill>
                <a:srgbClr val="018C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907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985" y="3463864"/>
            <a:ext cx="3353903" cy="2106671"/>
          </a:xfrm>
          <a:prstGeom prst="rect">
            <a:avLst/>
          </a:prstGeom>
        </p:spPr>
      </p:pic>
      <p:sp>
        <p:nvSpPr>
          <p:cNvPr id="2" name="Naslov 1"/>
          <p:cNvSpPr txBox="1">
            <a:spLocks/>
          </p:cNvSpPr>
          <p:nvPr/>
        </p:nvSpPr>
        <p:spPr>
          <a:xfrm>
            <a:off x="4151784" y="1054986"/>
            <a:ext cx="5616624" cy="868958"/>
          </a:xfrm>
          <a:prstGeom prst="rect">
            <a:avLst/>
          </a:prstGeom>
          <a:solidFill>
            <a:srgbClr val="008C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i="1" dirty="0">
                <a:solidFill>
                  <a:srgbClr val="816D60"/>
                </a:solidFill>
              </a:rPr>
              <a:t>  </a:t>
            </a:r>
            <a:r>
              <a:rPr lang="hr-HR" sz="4800" b="1" i="1" dirty="0">
                <a:solidFill>
                  <a:schemeClr val="bg1"/>
                </a:solidFill>
              </a:rPr>
              <a:t>Mjerilo za uvećavanje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3" name="Rezervirano mjesto sadržaja 2"/>
          <p:cNvSpPr txBox="1">
            <a:spLocks/>
          </p:cNvSpPr>
          <p:nvPr/>
        </p:nvSpPr>
        <p:spPr>
          <a:xfrm>
            <a:off x="1991545" y="3184360"/>
            <a:ext cx="5645987" cy="3637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Mjerilo za uvećavanje </a:t>
            </a:r>
            <a:r>
              <a:rPr lang="hr-HR" i="1" dirty="0">
                <a:solidFill>
                  <a:schemeClr val="bg1">
                    <a:lumMod val="50000"/>
                  </a:schemeClr>
                </a:solidFill>
              </a:rPr>
              <a:t>– izmjere tehničke tvorevine na tehničkom crtežu uvećane su u određenom omjeru prema prirodnoj veličini  </a:t>
            </a:r>
            <a:r>
              <a:rPr lang="hr-HR" b="1" i="1" dirty="0">
                <a:solidFill>
                  <a:srgbClr val="018C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 2:1, M 5:1, M 10:1, M 20:1, M 50:1, M 100:1)</a:t>
            </a:r>
            <a:r>
              <a:rPr lang="hr-HR" i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hr-HR" b="1" i="1" dirty="0">
              <a:solidFill>
                <a:srgbClr val="018C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174" y="175015"/>
            <a:ext cx="2466975" cy="2628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151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upa 158"/>
          <p:cNvGrpSpPr>
            <a:grpSpLocks/>
          </p:cNvGrpSpPr>
          <p:nvPr/>
        </p:nvGrpSpPr>
        <p:grpSpPr bwMode="auto">
          <a:xfrm>
            <a:off x="7464425" y="2784476"/>
            <a:ext cx="1982788" cy="1495425"/>
            <a:chOff x="5940152" y="2784012"/>
            <a:chExt cx="1983184" cy="1495226"/>
          </a:xfrm>
        </p:grpSpPr>
        <p:grpSp>
          <p:nvGrpSpPr>
            <p:cNvPr id="11321" name="Grupa 153"/>
            <p:cNvGrpSpPr>
              <a:grpSpLocks/>
            </p:cNvGrpSpPr>
            <p:nvPr/>
          </p:nvGrpSpPr>
          <p:grpSpPr bwMode="auto">
            <a:xfrm>
              <a:off x="6705938" y="3173837"/>
              <a:ext cx="1215364" cy="962438"/>
              <a:chOff x="6705938" y="3173837"/>
              <a:chExt cx="1215364" cy="962438"/>
            </a:xfrm>
          </p:grpSpPr>
          <p:sp>
            <p:nvSpPr>
              <p:cNvPr id="11333" name="Line 122"/>
              <p:cNvSpPr>
                <a:spLocks noChangeShapeType="1"/>
              </p:cNvSpPr>
              <p:nvPr/>
            </p:nvSpPr>
            <p:spPr bwMode="auto">
              <a:xfrm flipV="1">
                <a:off x="7312846" y="3295639"/>
                <a:ext cx="0" cy="72264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334" name="Line 122"/>
              <p:cNvSpPr>
                <a:spLocks noChangeShapeType="1"/>
              </p:cNvSpPr>
              <p:nvPr/>
            </p:nvSpPr>
            <p:spPr bwMode="auto">
              <a:xfrm flipV="1">
                <a:off x="6705938" y="3437131"/>
                <a:ext cx="1215364" cy="427021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335" name="Line 122"/>
              <p:cNvSpPr>
                <a:spLocks noChangeShapeType="1"/>
              </p:cNvSpPr>
              <p:nvPr/>
            </p:nvSpPr>
            <p:spPr bwMode="auto">
              <a:xfrm flipH="1" flipV="1">
                <a:off x="6980497" y="3437132"/>
                <a:ext cx="1" cy="699143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336" name="Line 122"/>
              <p:cNvSpPr>
                <a:spLocks noChangeShapeType="1"/>
              </p:cNvSpPr>
              <p:nvPr/>
            </p:nvSpPr>
            <p:spPr bwMode="auto">
              <a:xfrm flipV="1">
                <a:off x="7617834" y="3173837"/>
                <a:ext cx="4150" cy="708722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1322" name="Group 160"/>
            <p:cNvGrpSpPr>
              <a:grpSpLocks/>
            </p:cNvGrpSpPr>
            <p:nvPr/>
          </p:nvGrpSpPr>
          <p:grpSpPr bwMode="auto">
            <a:xfrm>
              <a:off x="5940152" y="2784012"/>
              <a:ext cx="1983184" cy="1495226"/>
              <a:chOff x="2558" y="565"/>
              <a:chExt cx="1950" cy="1527"/>
            </a:xfrm>
          </p:grpSpPr>
          <p:sp>
            <p:nvSpPr>
              <p:cNvPr id="11323" name="Line 94"/>
              <p:cNvSpPr>
                <a:spLocks noChangeAspect="1" noChangeShapeType="1"/>
              </p:cNvSpPr>
              <p:nvPr/>
            </p:nvSpPr>
            <p:spPr bwMode="auto">
              <a:xfrm flipV="1">
                <a:off x="2558" y="1036"/>
                <a:ext cx="0" cy="77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324" name="Line 95"/>
              <p:cNvSpPr>
                <a:spLocks noChangeAspect="1" noChangeShapeType="1"/>
              </p:cNvSpPr>
              <p:nvPr/>
            </p:nvSpPr>
            <p:spPr bwMode="auto">
              <a:xfrm>
                <a:off x="2558" y="1042"/>
                <a:ext cx="730" cy="2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325" name="Line 99"/>
              <p:cNvSpPr>
                <a:spLocks noChangeAspect="1" noChangeShapeType="1"/>
              </p:cNvSpPr>
              <p:nvPr/>
            </p:nvSpPr>
            <p:spPr bwMode="auto">
              <a:xfrm flipH="1">
                <a:off x="2558" y="565"/>
                <a:ext cx="1217" cy="47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1326" name="Line 100"/>
              <p:cNvSpPr>
                <a:spLocks noChangeAspect="1" noChangeShapeType="1"/>
              </p:cNvSpPr>
              <p:nvPr/>
            </p:nvSpPr>
            <p:spPr bwMode="auto">
              <a:xfrm>
                <a:off x="3775" y="565"/>
                <a:ext cx="731" cy="28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grpSp>
            <p:nvGrpSpPr>
              <p:cNvPr id="11327" name="Group 105"/>
              <p:cNvGrpSpPr>
                <a:grpSpLocks/>
              </p:cNvGrpSpPr>
              <p:nvPr/>
            </p:nvGrpSpPr>
            <p:grpSpPr bwMode="auto">
              <a:xfrm>
                <a:off x="3288" y="845"/>
                <a:ext cx="1220" cy="1247"/>
                <a:chOff x="3882" y="580"/>
                <a:chExt cx="1220" cy="1247"/>
              </a:xfrm>
            </p:grpSpPr>
            <p:sp>
              <p:nvSpPr>
                <p:cNvPr id="11329" name="Line 9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882" y="1060"/>
                  <a:ext cx="0" cy="76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1330" name="Line 9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882" y="1347"/>
                  <a:ext cx="1218" cy="47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1331" name="Line 9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882" y="585"/>
                  <a:ext cx="1218" cy="475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  <p:sp>
              <p:nvSpPr>
                <p:cNvPr id="11332" name="Line 10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100" y="580"/>
                  <a:ext cx="2" cy="77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hr-HR"/>
                </a:p>
              </p:txBody>
            </p:sp>
          </p:grpSp>
          <p:sp>
            <p:nvSpPr>
              <p:cNvPr id="11328" name="Line 102"/>
              <p:cNvSpPr>
                <a:spLocks noChangeAspect="1" noChangeShapeType="1"/>
              </p:cNvSpPr>
              <p:nvPr/>
            </p:nvSpPr>
            <p:spPr bwMode="auto">
              <a:xfrm>
                <a:off x="2558" y="1804"/>
                <a:ext cx="730" cy="2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</p:grpSp>
      </p:grpSp>
      <p:grpSp>
        <p:nvGrpSpPr>
          <p:cNvPr id="180" name="Grupa 179"/>
          <p:cNvGrpSpPr>
            <a:grpSpLocks/>
          </p:cNvGrpSpPr>
          <p:nvPr/>
        </p:nvGrpSpPr>
        <p:grpSpPr bwMode="auto">
          <a:xfrm>
            <a:off x="3122613" y="1446213"/>
            <a:ext cx="2686050" cy="3973512"/>
            <a:chOff x="1598332" y="1446906"/>
            <a:chExt cx="2602381" cy="3973464"/>
          </a:xfrm>
        </p:grpSpPr>
        <p:sp>
          <p:nvSpPr>
            <p:cNvPr id="11300" name="Line 122"/>
            <p:cNvSpPr>
              <a:spLocks noChangeShapeType="1"/>
            </p:cNvSpPr>
            <p:nvPr/>
          </p:nvSpPr>
          <p:spPr bwMode="auto">
            <a:xfrm>
              <a:off x="1627706" y="1446906"/>
              <a:ext cx="2567941" cy="19265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1" name="Line 122"/>
            <p:cNvSpPr>
              <a:spLocks noChangeShapeType="1"/>
            </p:cNvSpPr>
            <p:nvPr/>
          </p:nvSpPr>
          <p:spPr bwMode="auto">
            <a:xfrm>
              <a:off x="1680221" y="2539430"/>
              <a:ext cx="2520490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2" name="Line 122"/>
            <p:cNvSpPr>
              <a:spLocks noChangeShapeType="1"/>
            </p:cNvSpPr>
            <p:nvPr/>
          </p:nvSpPr>
          <p:spPr bwMode="auto">
            <a:xfrm>
              <a:off x="1627704" y="2910850"/>
              <a:ext cx="2573007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3" name="Line 122"/>
            <p:cNvSpPr>
              <a:spLocks noChangeShapeType="1"/>
            </p:cNvSpPr>
            <p:nvPr/>
          </p:nvSpPr>
          <p:spPr bwMode="auto">
            <a:xfrm flipV="1">
              <a:off x="1608709" y="3267521"/>
              <a:ext cx="2592002" cy="1165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4" name="Line 122"/>
            <p:cNvSpPr>
              <a:spLocks noChangeShapeType="1"/>
            </p:cNvSpPr>
            <p:nvPr/>
          </p:nvSpPr>
          <p:spPr bwMode="auto">
            <a:xfrm flipV="1">
              <a:off x="1608708" y="3608710"/>
              <a:ext cx="2592004" cy="10692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5" name="Line 122"/>
            <p:cNvSpPr>
              <a:spLocks noChangeShapeType="1"/>
            </p:cNvSpPr>
            <p:nvPr/>
          </p:nvSpPr>
          <p:spPr bwMode="auto">
            <a:xfrm>
              <a:off x="1627703" y="4334896"/>
              <a:ext cx="2573009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6" name="Line 122"/>
            <p:cNvSpPr>
              <a:spLocks noChangeShapeType="1"/>
            </p:cNvSpPr>
            <p:nvPr/>
          </p:nvSpPr>
          <p:spPr bwMode="auto">
            <a:xfrm flipV="1">
              <a:off x="1598332" y="4700779"/>
              <a:ext cx="2602380" cy="2434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7" name="Line 122"/>
            <p:cNvSpPr>
              <a:spLocks noChangeShapeType="1"/>
            </p:cNvSpPr>
            <p:nvPr/>
          </p:nvSpPr>
          <p:spPr bwMode="auto">
            <a:xfrm>
              <a:off x="1608707" y="5058467"/>
              <a:ext cx="2592006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8" name="Line 122"/>
            <p:cNvSpPr>
              <a:spLocks noChangeShapeType="1"/>
            </p:cNvSpPr>
            <p:nvPr/>
          </p:nvSpPr>
          <p:spPr bwMode="auto">
            <a:xfrm flipV="1">
              <a:off x="4200708" y="1464268"/>
              <a:ext cx="0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09" name="Line 122"/>
            <p:cNvSpPr>
              <a:spLocks noChangeShapeType="1"/>
            </p:cNvSpPr>
            <p:nvPr/>
          </p:nvSpPr>
          <p:spPr bwMode="auto">
            <a:xfrm flipV="1">
              <a:off x="3876708" y="1464268"/>
              <a:ext cx="0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0" name="Line 122"/>
            <p:cNvSpPr>
              <a:spLocks noChangeShapeType="1"/>
            </p:cNvSpPr>
            <p:nvPr/>
          </p:nvSpPr>
          <p:spPr bwMode="auto">
            <a:xfrm flipV="1">
              <a:off x="3552708" y="1464268"/>
              <a:ext cx="0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1" name="Line 122"/>
            <p:cNvSpPr>
              <a:spLocks noChangeShapeType="1"/>
            </p:cNvSpPr>
            <p:nvPr/>
          </p:nvSpPr>
          <p:spPr bwMode="auto">
            <a:xfrm flipV="1">
              <a:off x="2254182" y="1466171"/>
              <a:ext cx="2526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2" name="Line 122"/>
            <p:cNvSpPr>
              <a:spLocks noChangeShapeType="1"/>
            </p:cNvSpPr>
            <p:nvPr/>
          </p:nvSpPr>
          <p:spPr bwMode="auto">
            <a:xfrm flipV="1">
              <a:off x="2580708" y="1450991"/>
              <a:ext cx="0" cy="3967476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3" name="Line 122"/>
            <p:cNvSpPr>
              <a:spLocks noChangeShapeType="1"/>
            </p:cNvSpPr>
            <p:nvPr/>
          </p:nvSpPr>
          <p:spPr bwMode="auto">
            <a:xfrm flipV="1">
              <a:off x="2898582" y="1450991"/>
              <a:ext cx="0" cy="3967476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4" name="Line 122"/>
            <p:cNvSpPr>
              <a:spLocks noChangeShapeType="1"/>
            </p:cNvSpPr>
            <p:nvPr/>
          </p:nvSpPr>
          <p:spPr bwMode="auto">
            <a:xfrm>
              <a:off x="1615251" y="5418467"/>
              <a:ext cx="2585457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5" name="Line 122"/>
            <p:cNvSpPr>
              <a:spLocks noChangeShapeType="1"/>
            </p:cNvSpPr>
            <p:nvPr/>
          </p:nvSpPr>
          <p:spPr bwMode="auto">
            <a:xfrm>
              <a:off x="1611979" y="3980176"/>
              <a:ext cx="2588733" cy="4092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6" name="Line 122"/>
            <p:cNvSpPr>
              <a:spLocks noChangeShapeType="1"/>
            </p:cNvSpPr>
            <p:nvPr/>
          </p:nvSpPr>
          <p:spPr bwMode="auto">
            <a:xfrm flipV="1">
              <a:off x="1608708" y="1464268"/>
              <a:ext cx="6542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7" name="Line 122"/>
            <p:cNvSpPr>
              <a:spLocks noChangeShapeType="1"/>
            </p:cNvSpPr>
            <p:nvPr/>
          </p:nvSpPr>
          <p:spPr bwMode="auto">
            <a:xfrm flipV="1">
              <a:off x="3228708" y="1464268"/>
              <a:ext cx="5393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8" name="Line 122"/>
            <p:cNvSpPr>
              <a:spLocks noChangeShapeType="1"/>
            </p:cNvSpPr>
            <p:nvPr/>
          </p:nvSpPr>
          <p:spPr bwMode="auto">
            <a:xfrm flipV="1">
              <a:off x="1680220" y="1823237"/>
              <a:ext cx="2520489" cy="1031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9" name="Line 122"/>
            <p:cNvSpPr>
              <a:spLocks noChangeShapeType="1"/>
            </p:cNvSpPr>
            <p:nvPr/>
          </p:nvSpPr>
          <p:spPr bwMode="auto">
            <a:xfrm>
              <a:off x="1627706" y="2184268"/>
              <a:ext cx="2573004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20" name="Line 122"/>
            <p:cNvSpPr>
              <a:spLocks noChangeShapeType="1"/>
            </p:cNvSpPr>
            <p:nvPr/>
          </p:nvSpPr>
          <p:spPr bwMode="auto">
            <a:xfrm flipV="1">
              <a:off x="1935979" y="1464268"/>
              <a:ext cx="3271" cy="3954199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77" name="Pravokutnik 76"/>
          <p:cNvSpPr/>
          <p:nvPr/>
        </p:nvSpPr>
        <p:spPr>
          <a:xfrm>
            <a:off x="3132138" y="2540001"/>
            <a:ext cx="1333500" cy="7270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78" name="Pravokutnik 77"/>
          <p:cNvSpPr/>
          <p:nvPr/>
        </p:nvSpPr>
        <p:spPr>
          <a:xfrm>
            <a:off x="3132139" y="3989388"/>
            <a:ext cx="2670175" cy="14335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cxnSp>
        <p:nvCxnSpPr>
          <p:cNvPr id="122" name="Ravni poveznik 121"/>
          <p:cNvCxnSpPr/>
          <p:nvPr/>
        </p:nvCxnSpPr>
        <p:spPr>
          <a:xfrm flipV="1">
            <a:off x="3138488" y="1744664"/>
            <a:ext cx="0" cy="3587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vni poveznik 123"/>
          <p:cNvCxnSpPr/>
          <p:nvPr/>
        </p:nvCxnSpPr>
        <p:spPr>
          <a:xfrm flipV="1">
            <a:off x="3132138" y="3228975"/>
            <a:ext cx="0" cy="31273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Ravni poveznik 124"/>
          <p:cNvCxnSpPr/>
          <p:nvPr/>
        </p:nvCxnSpPr>
        <p:spPr>
          <a:xfrm flipV="1">
            <a:off x="3132138" y="5349876"/>
            <a:ext cx="0" cy="3603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avni poveznik 125"/>
          <p:cNvCxnSpPr/>
          <p:nvPr/>
        </p:nvCxnSpPr>
        <p:spPr>
          <a:xfrm flipV="1">
            <a:off x="4464050" y="3181351"/>
            <a:ext cx="0" cy="3603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Ravni poveznik 126"/>
          <p:cNvCxnSpPr/>
          <p:nvPr/>
        </p:nvCxnSpPr>
        <p:spPr>
          <a:xfrm flipV="1">
            <a:off x="3806825" y="1754189"/>
            <a:ext cx="0" cy="3587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Ravni poveznik 127"/>
          <p:cNvCxnSpPr/>
          <p:nvPr/>
        </p:nvCxnSpPr>
        <p:spPr>
          <a:xfrm flipV="1">
            <a:off x="5802313" y="5341938"/>
            <a:ext cx="0" cy="36036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Ravni poveznik 131"/>
          <p:cNvCxnSpPr/>
          <p:nvPr/>
        </p:nvCxnSpPr>
        <p:spPr>
          <a:xfrm>
            <a:off x="2860675" y="3268663"/>
            <a:ext cx="32385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avni poveznik 132"/>
          <p:cNvCxnSpPr/>
          <p:nvPr/>
        </p:nvCxnSpPr>
        <p:spPr>
          <a:xfrm>
            <a:off x="2860675" y="2540000"/>
            <a:ext cx="32385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Ravni poveznik 133"/>
          <p:cNvCxnSpPr/>
          <p:nvPr/>
        </p:nvCxnSpPr>
        <p:spPr>
          <a:xfrm>
            <a:off x="2860675" y="1822450"/>
            <a:ext cx="32385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avni poveznik 134"/>
          <p:cNvCxnSpPr/>
          <p:nvPr/>
        </p:nvCxnSpPr>
        <p:spPr>
          <a:xfrm>
            <a:off x="2860675" y="1446213"/>
            <a:ext cx="32385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avni poveznik 135"/>
          <p:cNvCxnSpPr/>
          <p:nvPr/>
        </p:nvCxnSpPr>
        <p:spPr>
          <a:xfrm>
            <a:off x="2860675" y="3984625"/>
            <a:ext cx="32385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Ravni poveznik 136"/>
          <p:cNvCxnSpPr/>
          <p:nvPr/>
        </p:nvCxnSpPr>
        <p:spPr>
          <a:xfrm>
            <a:off x="2860675" y="5421313"/>
            <a:ext cx="32385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Ravni poveznik 137"/>
          <p:cNvCxnSpPr/>
          <p:nvPr/>
        </p:nvCxnSpPr>
        <p:spPr>
          <a:xfrm>
            <a:off x="3138489" y="2070100"/>
            <a:ext cx="668337" cy="0"/>
          </a:xfrm>
          <a:prstGeom prst="line">
            <a:avLst/>
          </a:prstGeom>
          <a:ln w="9525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avni poveznik 139"/>
          <p:cNvCxnSpPr/>
          <p:nvPr/>
        </p:nvCxnSpPr>
        <p:spPr>
          <a:xfrm>
            <a:off x="3122613" y="3509963"/>
            <a:ext cx="1350962" cy="0"/>
          </a:xfrm>
          <a:prstGeom prst="line">
            <a:avLst/>
          </a:prstGeom>
          <a:ln w="9525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Ravni poveznik 141"/>
          <p:cNvCxnSpPr/>
          <p:nvPr/>
        </p:nvCxnSpPr>
        <p:spPr>
          <a:xfrm>
            <a:off x="3122613" y="5668963"/>
            <a:ext cx="2679700" cy="0"/>
          </a:xfrm>
          <a:prstGeom prst="line">
            <a:avLst/>
          </a:prstGeom>
          <a:ln w="9525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Ravni poveznik 143"/>
          <p:cNvCxnSpPr/>
          <p:nvPr/>
        </p:nvCxnSpPr>
        <p:spPr>
          <a:xfrm>
            <a:off x="2901950" y="3979863"/>
            <a:ext cx="0" cy="1441450"/>
          </a:xfrm>
          <a:prstGeom prst="line">
            <a:avLst/>
          </a:prstGeom>
          <a:ln w="9525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Ravni poveznik 146"/>
          <p:cNvCxnSpPr/>
          <p:nvPr/>
        </p:nvCxnSpPr>
        <p:spPr>
          <a:xfrm>
            <a:off x="2901950" y="2533650"/>
            <a:ext cx="0" cy="730250"/>
          </a:xfrm>
          <a:prstGeom prst="line">
            <a:avLst/>
          </a:prstGeom>
          <a:ln w="9525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Ravni poveznik 148"/>
          <p:cNvCxnSpPr/>
          <p:nvPr/>
        </p:nvCxnSpPr>
        <p:spPr>
          <a:xfrm>
            <a:off x="2901950" y="1446214"/>
            <a:ext cx="0" cy="377825"/>
          </a:xfrm>
          <a:prstGeom prst="line">
            <a:avLst/>
          </a:prstGeom>
          <a:ln w="9525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58" name="Picture 2" descr="C:\Users\Toshiba\Desktop\vlado prezentacije\rul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000">
            <a:off x="7981950" y="3709989"/>
            <a:ext cx="3663950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" name="Picture 2" descr="C:\Users\Toshiba\Desktop\vlado prezentacije\rul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514" y="3302000"/>
            <a:ext cx="53022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TekstniOkvir 156"/>
          <p:cNvSpPr txBox="1">
            <a:spLocks noChangeArrowheads="1"/>
          </p:cNvSpPr>
          <p:nvPr/>
        </p:nvSpPr>
        <p:spPr bwMode="auto">
          <a:xfrm>
            <a:off x="4213225" y="5462589"/>
            <a:ext cx="4318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100"/>
              <a:t>40</a:t>
            </a:r>
          </a:p>
        </p:txBody>
      </p:sp>
      <p:sp>
        <p:nvSpPr>
          <p:cNvPr id="160" name="TekstniOkvir 159"/>
          <p:cNvSpPr txBox="1">
            <a:spLocks noChangeArrowheads="1"/>
          </p:cNvSpPr>
          <p:nvPr/>
        </p:nvSpPr>
        <p:spPr bwMode="auto">
          <a:xfrm>
            <a:off x="3571875" y="3309939"/>
            <a:ext cx="4318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100"/>
              <a:t>40</a:t>
            </a:r>
          </a:p>
        </p:txBody>
      </p:sp>
      <p:sp>
        <p:nvSpPr>
          <p:cNvPr id="161" name="TekstniOkvir 160"/>
          <p:cNvSpPr txBox="1">
            <a:spLocks noChangeArrowheads="1"/>
          </p:cNvSpPr>
          <p:nvPr/>
        </p:nvSpPr>
        <p:spPr bwMode="auto">
          <a:xfrm>
            <a:off x="3248025" y="1851025"/>
            <a:ext cx="4318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sr-Latn-RS" sz="1100"/>
              <a:t>40</a:t>
            </a:r>
          </a:p>
        </p:txBody>
      </p:sp>
      <p:sp>
        <p:nvSpPr>
          <p:cNvPr id="162" name="TekstniOkvir 161"/>
          <p:cNvSpPr txBox="1"/>
          <p:nvPr/>
        </p:nvSpPr>
        <p:spPr>
          <a:xfrm>
            <a:off x="2631210" y="2773965"/>
            <a:ext cx="353943" cy="249427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hr-HR" sz="1100" dirty="0">
                <a:latin typeface="Arial" charset="0"/>
              </a:rPr>
              <a:t>20</a:t>
            </a:r>
          </a:p>
        </p:txBody>
      </p:sp>
      <p:sp>
        <p:nvSpPr>
          <p:cNvPr id="163" name="TekstniOkvir 162"/>
          <p:cNvSpPr txBox="1"/>
          <p:nvPr/>
        </p:nvSpPr>
        <p:spPr>
          <a:xfrm>
            <a:off x="2631210" y="1519555"/>
            <a:ext cx="353943" cy="249427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hr-HR" sz="1100" dirty="0">
                <a:latin typeface="Arial" charset="0"/>
              </a:rPr>
              <a:t>20</a:t>
            </a:r>
          </a:p>
        </p:txBody>
      </p:sp>
      <p:sp>
        <p:nvSpPr>
          <p:cNvPr id="164" name="TekstniOkvir 163"/>
          <p:cNvSpPr txBox="1"/>
          <p:nvPr/>
        </p:nvSpPr>
        <p:spPr>
          <a:xfrm>
            <a:off x="2631209" y="4578500"/>
            <a:ext cx="353943" cy="249427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hr-HR" sz="1100" dirty="0">
                <a:latin typeface="Arial" charset="0"/>
              </a:rPr>
              <a:t>20</a:t>
            </a:r>
          </a:p>
        </p:txBody>
      </p:sp>
      <p:sp>
        <p:nvSpPr>
          <p:cNvPr id="177" name="TekstniOkvir 176"/>
          <p:cNvSpPr txBox="1">
            <a:spLocks noChangeArrowheads="1"/>
          </p:cNvSpPr>
          <p:nvPr/>
        </p:nvSpPr>
        <p:spPr bwMode="auto">
          <a:xfrm>
            <a:off x="5951539" y="3975101"/>
            <a:ext cx="631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400"/>
              <a:t>M 2:1</a:t>
            </a:r>
          </a:p>
        </p:txBody>
      </p:sp>
      <p:sp>
        <p:nvSpPr>
          <p:cNvPr id="178" name="TekstniOkvir 177"/>
          <p:cNvSpPr txBox="1">
            <a:spLocks noChangeArrowheads="1"/>
          </p:cNvSpPr>
          <p:nvPr/>
        </p:nvSpPr>
        <p:spPr bwMode="auto">
          <a:xfrm>
            <a:off x="5951539" y="2540001"/>
            <a:ext cx="631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400"/>
              <a:t>M 1:1</a:t>
            </a:r>
          </a:p>
        </p:txBody>
      </p:sp>
      <p:sp>
        <p:nvSpPr>
          <p:cNvPr id="179" name="TekstniOkvir 178"/>
          <p:cNvSpPr txBox="1">
            <a:spLocks noChangeArrowheads="1"/>
          </p:cNvSpPr>
          <p:nvPr/>
        </p:nvSpPr>
        <p:spPr bwMode="auto">
          <a:xfrm>
            <a:off x="5951539" y="1462089"/>
            <a:ext cx="631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400"/>
              <a:t>M 1:2</a:t>
            </a:r>
          </a:p>
        </p:txBody>
      </p:sp>
      <p:sp>
        <p:nvSpPr>
          <p:cNvPr id="53" name="Pravokutnik 52"/>
          <p:cNvSpPr/>
          <p:nvPr/>
        </p:nvSpPr>
        <p:spPr>
          <a:xfrm>
            <a:off x="3138489" y="1446214"/>
            <a:ext cx="663575" cy="3778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80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157" grpId="0"/>
      <p:bldP spid="160" grpId="0"/>
      <p:bldP spid="161" grpId="0"/>
      <p:bldP spid="177" grpId="0"/>
      <p:bldP spid="178" grpId="0"/>
      <p:bldP spid="179" grpId="0"/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Važno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80457"/>
            <a:ext cx="10515600" cy="4696506"/>
          </a:xfrm>
        </p:spPr>
        <p:txBody>
          <a:bodyPr/>
          <a:lstStyle/>
          <a:p>
            <a:r>
              <a:rPr lang="hr-HR" dirty="0" smtClean="0"/>
              <a:t>Ne mogu se koristiti bilo kakva mjerila, već ona propisana normama.</a:t>
            </a:r>
          </a:p>
          <a:p>
            <a:r>
              <a:rPr lang="hr-HR" dirty="0" smtClean="0"/>
              <a:t>To su       M 1:1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 M 1:2,  M 1:5, M 1:10, M 1:20, M 1:50, M 1:100, M 1:200…</a:t>
            </a:r>
          </a:p>
          <a:p>
            <a:r>
              <a:rPr lang="hr-HR" dirty="0"/>
              <a:t> </a:t>
            </a:r>
            <a:r>
              <a:rPr lang="hr-HR" dirty="0" smtClean="0"/>
              <a:t>               M 2:1,   M 5:1, M 10:1, M 20:1 …</a:t>
            </a:r>
          </a:p>
          <a:p>
            <a:r>
              <a:rPr lang="hr-HR" dirty="0" smtClean="0"/>
              <a:t>(brojevi 1,2,5 i njihovi </a:t>
            </a:r>
            <a:r>
              <a:rPr lang="hr-HR" dirty="0" err="1" smtClean="0"/>
              <a:t>deseterokratnici</a:t>
            </a:r>
            <a:r>
              <a:rPr lang="hr-HR" dirty="0" smtClean="0"/>
              <a:t>)</a:t>
            </a:r>
          </a:p>
          <a:p>
            <a:endParaRPr lang="hr-HR" dirty="0"/>
          </a:p>
          <a:p>
            <a:r>
              <a:rPr lang="hr-HR" dirty="0" smtClean="0"/>
              <a:t>Kod kotiranja uvijek se upisuje stvarna dimenzija predmeta (</a:t>
            </a:r>
            <a:r>
              <a:rPr lang="hr-HR" smtClean="0"/>
              <a:t>prethodni slajd)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01855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Široki zaslon</PresentationFormat>
  <Paragraphs>39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sustava Office</vt:lpstr>
      <vt:lpstr>Mjerilo</vt:lpstr>
      <vt:lpstr>Mjerilo crtanja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Važno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Mjerilo</dc:title>
  <dc:creator>Korisnik</dc:creator>
  <cp:lastModifiedBy>Korisnik</cp:lastModifiedBy>
  <cp:revision>2</cp:revision>
  <dcterms:created xsi:type="dcterms:W3CDTF">2020-11-16T08:03:16Z</dcterms:created>
  <dcterms:modified xsi:type="dcterms:W3CDTF">2021-11-04T16:29:31Z</dcterms:modified>
</cp:coreProperties>
</file>