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64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573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806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156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147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905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236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775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2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162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106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593E6-7081-4D6F-BCDB-609E6A5DB6FB}" type="datetimeFigureOut">
              <a:rPr lang="hr-HR" smtClean="0"/>
              <a:t>17.12.2020.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82471-EA99-4B03-982E-0BBB00B2D8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373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GRADITELJSTVO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838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414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027611"/>
            <a:ext cx="10515600" cy="5149352"/>
          </a:xfrm>
        </p:spPr>
        <p:txBody>
          <a:bodyPr/>
          <a:lstStyle/>
          <a:p>
            <a:r>
              <a:rPr lang="hr-HR" b="1" dirty="0" smtClean="0"/>
              <a:t>Izvedbeni projekt</a:t>
            </a:r>
          </a:p>
          <a:p>
            <a:r>
              <a:rPr lang="hr-HR" dirty="0" smtClean="0"/>
              <a:t>- nije obavezan</a:t>
            </a:r>
          </a:p>
          <a:p>
            <a:r>
              <a:rPr lang="hr-HR" dirty="0" smtClean="0"/>
              <a:t>- olakšava izvođačima radova i majstorima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7781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3576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862149"/>
            <a:ext cx="10515600" cy="5314814"/>
          </a:xfrm>
        </p:spPr>
        <p:txBody>
          <a:bodyPr/>
          <a:lstStyle/>
          <a:p>
            <a:r>
              <a:rPr lang="hr-HR" b="1" dirty="0">
                <a:solidFill>
                  <a:schemeClr val="accent5"/>
                </a:solidFill>
              </a:rPr>
              <a:t>Građevinska dozvola </a:t>
            </a:r>
            <a:r>
              <a:rPr lang="hr-HR" dirty="0"/>
              <a:t>dokaz je o pravu za izvođenje radova. Objekti izrađeni s građevinskom dozvolom su legalno i zakonski izrađeni.</a:t>
            </a:r>
            <a:endParaRPr lang="en-US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Gradnja bez potrebnih odobrenja i dozvola je nelegalna i nezakonska, a poznata je pod nazivom ,,</a:t>
            </a:r>
            <a:r>
              <a:rPr lang="hr-HR" smtClean="0"/>
              <a:t>divlja gradnja”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078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92" y="4537166"/>
            <a:ext cx="2419346" cy="180526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618" y="5207771"/>
            <a:ext cx="2008528" cy="134948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393" y="5439796"/>
            <a:ext cx="1804869" cy="136707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132114"/>
            <a:ext cx="10515600" cy="5191428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Graditeljstvo je jedna od prvih ljudskih djelatnosti nastala iz potrebe za skloništem i odmorom.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                 zemunice                      sojenice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     bunje</a:t>
            </a: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</a:t>
            </a:r>
          </a:p>
          <a:p>
            <a:pPr marL="0" indent="0">
              <a:buNone/>
            </a:pPr>
            <a:r>
              <a:rPr lang="hr-HR" dirty="0" smtClean="0"/>
              <a:t>                    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392" y="2443937"/>
            <a:ext cx="2325374" cy="15480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265" y="1823393"/>
            <a:ext cx="1956372" cy="14625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5262" y="1823393"/>
            <a:ext cx="2054240" cy="188703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634" y="4537166"/>
            <a:ext cx="1762732" cy="131410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7142" y="4401706"/>
            <a:ext cx="1204926" cy="16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41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4144"/>
          </a:xfrm>
        </p:spPr>
        <p:txBody>
          <a:bodyPr>
            <a:noAutofit/>
          </a:bodyPr>
          <a:lstStyle/>
          <a:p>
            <a:r>
              <a:rPr lang="hr-HR" sz="2800" dirty="0" smtClean="0"/>
              <a:t>Graditeljstvo se dijeli na građevinarstvo i arhitekturu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999536"/>
            <a:ext cx="9092174" cy="511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6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218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245326"/>
            <a:ext cx="10515600" cy="4931637"/>
          </a:xfrm>
        </p:spPr>
        <p:txBody>
          <a:bodyPr/>
          <a:lstStyle/>
          <a:p>
            <a:r>
              <a:rPr lang="hr-HR" dirty="0" smtClean="0"/>
              <a:t>Visokogradnja – stambeni, poslovni, industrijski, zdravstveni, sportski objekti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95" y="2440116"/>
            <a:ext cx="3348286" cy="21490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06" y="1968137"/>
            <a:ext cx="3330641" cy="222042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143" y="3309257"/>
            <a:ext cx="3064657" cy="19100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105" y="4467497"/>
            <a:ext cx="2753639" cy="20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18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2285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036320"/>
            <a:ext cx="10515600" cy="5140643"/>
          </a:xfrm>
        </p:spPr>
        <p:txBody>
          <a:bodyPr/>
          <a:lstStyle/>
          <a:p>
            <a:r>
              <a:rPr lang="hr-HR" dirty="0" smtClean="0"/>
              <a:t>Niskogradnja – ceste, željeznica, mostovi, tuneli, vodovod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060" y="2159725"/>
            <a:ext cx="3252860" cy="24858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829" y="1724298"/>
            <a:ext cx="3397484" cy="24040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570" y="4239420"/>
            <a:ext cx="3051774" cy="22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193074"/>
            <a:ext cx="10515600" cy="4983889"/>
          </a:xfrm>
        </p:spPr>
        <p:txBody>
          <a:bodyPr/>
          <a:lstStyle/>
          <a:p>
            <a:r>
              <a:rPr lang="hr-HR" dirty="0" smtClean="0"/>
              <a:t>Arhitektura - </a:t>
            </a:r>
            <a:r>
              <a:rPr lang="pl-PL" dirty="0"/>
              <a:t> je znanost </a:t>
            </a:r>
            <a:r>
              <a:rPr lang="pl-PL" dirty="0" smtClean="0"/>
              <a:t>(i</a:t>
            </a:r>
            <a:r>
              <a:rPr lang="pl-PL" dirty="0"/>
              <a:t> </a:t>
            </a:r>
            <a:r>
              <a:rPr lang="pl-PL" dirty="0" smtClean="0"/>
              <a:t>umjetnost)</a:t>
            </a:r>
            <a:r>
              <a:rPr lang="pl-PL" dirty="0"/>
              <a:t> projektiranja i </a:t>
            </a:r>
            <a:r>
              <a:rPr lang="pl-PL" dirty="0" smtClean="0"/>
              <a:t>oblikovanja građevina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03" y="2465818"/>
            <a:ext cx="3156585" cy="225470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44" y="2554877"/>
            <a:ext cx="3254385" cy="21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00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381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010194"/>
            <a:ext cx="10515600" cy="5166769"/>
          </a:xfrm>
        </p:spPr>
        <p:txBody>
          <a:bodyPr/>
          <a:lstStyle/>
          <a:p>
            <a:r>
              <a:rPr lang="hr-HR" dirty="0" smtClean="0"/>
              <a:t>Projekti u graditeljstvu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61" y="2234193"/>
            <a:ext cx="10921077" cy="21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6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477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/>
          <a:lstStyle/>
          <a:p>
            <a:r>
              <a:rPr lang="hr-HR" b="1" dirty="0" smtClean="0"/>
              <a:t>Idejni projekt</a:t>
            </a:r>
          </a:p>
          <a:p>
            <a:r>
              <a:rPr lang="hr-HR" dirty="0" smtClean="0"/>
              <a:t>- prvi korak</a:t>
            </a:r>
          </a:p>
          <a:p>
            <a:r>
              <a:rPr lang="hr-HR" dirty="0" smtClean="0"/>
              <a:t>- najčešće u mjerilima M 1:200 ili M 1:500</a:t>
            </a:r>
          </a:p>
          <a:p>
            <a:r>
              <a:rPr lang="hr-HR" dirty="0" smtClean="0"/>
              <a:t>-  određuje veličinu, položaj, izgled zgrade (građevine), raspored prostorija</a:t>
            </a:r>
          </a:p>
          <a:p>
            <a:r>
              <a:rPr lang="hr-HR" dirty="0" smtClean="0"/>
              <a:t>- na temelju idejnog projekta izdaje se </a:t>
            </a:r>
            <a:r>
              <a:rPr lang="hr-HR" b="1" dirty="0" smtClean="0"/>
              <a:t>lokacijska dozvola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897" y="4114277"/>
            <a:ext cx="2719524" cy="22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82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137" y="1523364"/>
            <a:ext cx="4274543" cy="386724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395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957943"/>
            <a:ext cx="10515600" cy="5219020"/>
          </a:xfrm>
        </p:spPr>
        <p:txBody>
          <a:bodyPr/>
          <a:lstStyle/>
          <a:p>
            <a:r>
              <a:rPr lang="hr-HR" b="1" dirty="0" smtClean="0"/>
              <a:t>Glavni projekt</a:t>
            </a:r>
          </a:p>
          <a:p>
            <a:r>
              <a:rPr lang="hr-HR" dirty="0" smtClean="0"/>
              <a:t>- razrađuje se idejni projekt</a:t>
            </a:r>
          </a:p>
          <a:p>
            <a:r>
              <a:rPr lang="hr-HR" dirty="0" smtClean="0"/>
              <a:t>- prema njemu se izrađuje zgrada sa svim instalacijama, izolacijama i sl.</a:t>
            </a:r>
          </a:p>
          <a:p>
            <a:r>
              <a:rPr lang="hr-HR" dirty="0" smtClean="0"/>
              <a:t>- izrađuje se u mjerilu M 1:100</a:t>
            </a:r>
          </a:p>
          <a:p>
            <a:r>
              <a:rPr lang="hr-HR" dirty="0" smtClean="0"/>
              <a:t>- na temelju glavnog projekta dobiva se </a:t>
            </a:r>
            <a:r>
              <a:rPr lang="hr-HR" b="1" dirty="0" smtClean="0"/>
              <a:t>građevinska dozvola</a:t>
            </a:r>
          </a:p>
          <a:p>
            <a:r>
              <a:rPr lang="hr-HR" dirty="0" smtClean="0"/>
              <a:t>- ako je zgrada napravljena prema glavnom projektu, izdaje se </a:t>
            </a:r>
            <a:r>
              <a:rPr lang="hr-HR" b="1" dirty="0"/>
              <a:t>u</a:t>
            </a:r>
            <a:r>
              <a:rPr lang="hr-HR" b="1" dirty="0" smtClean="0"/>
              <a:t>porabna dozvola 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935074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A2D2AE295B7F41A27EF815E88BD06A" ma:contentTypeVersion="7" ma:contentTypeDescription="Stvaranje novog dokumenta." ma:contentTypeScope="" ma:versionID="b97f122472322aa404478da26e5765d1">
  <xsd:schema xmlns:xsd="http://www.w3.org/2001/XMLSchema" xmlns:xs="http://www.w3.org/2001/XMLSchema" xmlns:p="http://schemas.microsoft.com/office/2006/metadata/properties" xmlns:ns2="1c3efb2e-e4c1-4afc-a009-bd4d587459b3" targetNamespace="http://schemas.microsoft.com/office/2006/metadata/properties" ma:root="true" ma:fieldsID="62a2de508acad899d02c49483358029d" ns2:_="">
    <xsd:import namespace="1c3efb2e-e4c1-4afc-a009-bd4d587459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efb2e-e4c1-4afc-a009-bd4d587459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463E81-D513-4FC4-896B-1AC0F4790128}"/>
</file>

<file path=customXml/itemProps2.xml><?xml version="1.0" encoding="utf-8"?>
<ds:datastoreItem xmlns:ds="http://schemas.openxmlformats.org/officeDocument/2006/customXml" ds:itemID="{BC8D5F5C-F374-4DEB-A2FC-9AE208BA7C6B}"/>
</file>

<file path=customXml/itemProps3.xml><?xml version="1.0" encoding="utf-8"?>
<ds:datastoreItem xmlns:ds="http://schemas.openxmlformats.org/officeDocument/2006/customXml" ds:itemID="{88CCA1CC-5C10-45C8-AE63-CC597E321AAC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196</Words>
  <Application>Microsoft Office PowerPoint</Application>
  <PresentationFormat>Široki zaslon</PresentationFormat>
  <Paragraphs>35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sustava Office</vt:lpstr>
      <vt:lpstr>GRADITELJSTVO</vt:lpstr>
      <vt:lpstr>PowerPoint prezentacija</vt:lpstr>
      <vt:lpstr>Graditeljstvo se dijeli na građevinarstvo i arhitekturu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GRADITELJSTVO</dc:title>
  <dc:creator>Korisnik</dc:creator>
  <cp:lastModifiedBy>Korisnik</cp:lastModifiedBy>
  <cp:revision>8</cp:revision>
  <dcterms:created xsi:type="dcterms:W3CDTF">2020-12-17T08:48:21Z</dcterms:created>
  <dcterms:modified xsi:type="dcterms:W3CDTF">2020-12-17T10:08:12Z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0x01010022A2D2AE295B7F41A27EF815E88BD06A</vt:lpwstr>
  </property>
</Properties>
</file>