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59" r:id="rId7"/>
    <p:sldId id="26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5122-83BA-4DF7-800E-0FD999663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C9103-D473-4BA5-AFC9-C25C1BB07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5C6D7-8789-4F19-AB19-7F63E865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74B05-BE1A-4D29-B13D-2D4F394E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0925-DFE8-4301-84B7-68AB524F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9AA7-E414-4A37-8F7E-AF3DB5DD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6F4A6-D9C1-40E2-AFDB-05DF9D48D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71DB-8E55-4100-B4D8-0072C16D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B5A8-A6C2-46E1-B06F-984BC694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BD223-DCA6-4580-94FC-22101BB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30F55-8788-400E-A13F-E283F2574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FF8E5-0C7F-4286-B690-F8DD90FDA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F0866-F374-4E49-A1C0-AA55994D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2004B-5C13-45AC-A261-B9F489DB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2C1EC-D21F-4CCD-B412-3C724566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3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221C-F4CC-4D15-ABCA-19B8FC8D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5CF7D-0D4E-46F1-83F3-C66F2EF70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C3528-93DD-4CEA-9982-8D22CEF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BE9B-C608-427A-9B33-EBB98B51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5F6E0-2090-4FAF-9B8C-07C509C1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D531-463C-453A-9365-5CCD78AF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BA7FC-28AF-4E8B-A181-524B56598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5F1B-2842-4B93-A038-8EB08855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6CA38-1313-4940-8581-B5A35A86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BF6A7-92D7-40A3-9028-51403729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42E8-C362-4ABE-B0A4-99E3AD62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46B1-0844-4F2B-B654-0CD5055EC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21F3B-3AA7-44D2-8F06-A7CF6A0D2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466FD-73E7-45FB-8735-E22EF7C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557FC-58E4-4426-A55C-60B8FD64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29F79-C756-4858-9C56-0B63AADB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5F9E-03E6-4D83-8E84-1141A828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6B490-6433-44D9-B014-3A2F228F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26B94-600C-42CF-9381-63F134259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F8E4A-052E-4151-AE76-7A9C26A27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8C20E-60B1-4A69-B121-FE35A0405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1A230-C0F6-4AE4-9237-4B938896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084C1-4480-497F-9338-AC0356C8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65D80-DC44-4114-A2E6-081D34D0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3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9B40-DFEB-46A2-8BD1-28849BBE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EEE9F-E80D-488B-97B9-800082F3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B49EC-13BE-4BC9-8065-DB513860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C104A-B571-462F-947A-315AEE62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0F6AB-A7A1-4130-AB9B-11FF906F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DB462-3857-4174-94D9-9BDE275F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76BF-E648-4C8B-9F56-32C6670B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B857-2221-4C8D-A06E-BD919CD1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8BE2-652E-41EB-A034-FE0401CD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3E609-2548-419C-AA6F-89C802CAB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0D4F-FFFB-4B7D-A9A5-84FFF48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86C41-CD07-4384-8232-AFDCECF7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5E2F8-775B-4832-A216-1FF284B5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D510-6A31-42F3-9979-86EE5E8B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0F029-74F7-49DB-B371-139BA7790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0656C-C1FB-4055-B4A4-AE961B50D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7664E-795D-46CF-A0F8-3B9A675D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EE7E1-465F-4ABE-8D73-82047AA7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89D54-50CF-4864-AD9D-938BBB8F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EB098-08E9-431A-AFFA-E8A953D0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D89FA-FA4E-47B6-B673-FE432343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CE3E-91DF-4A3F-A3DB-BF6A24049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DEB5-FF43-49B4-895C-4D97506BE53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2D47E-4552-4479-8111-3DABF3B3E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F8070-319E-4F70-A26E-1A463371A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2672C1-A4E4-448F-8FCC-47581D7BB7F4}"/>
              </a:ext>
            </a:extLst>
          </p:cNvPr>
          <p:cNvSpPr txBox="1"/>
          <p:nvPr/>
        </p:nvSpPr>
        <p:spPr>
          <a:xfrm>
            <a:off x="-121035" y="161067"/>
            <a:ext cx="117749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700" dirty="0"/>
              <a:t>Odlaže li se građevinski otpad koji nastaje od građenja, rušenja i zemljanog iskopa kao i komunalni otpad?</a:t>
            </a:r>
            <a:endParaRPr lang="en-US" sz="3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96A34-0703-4F6F-96F8-DCBD61AF24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495" y="1546291"/>
            <a:ext cx="7323753" cy="48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F408E4-DF20-4C20-AAAB-A7149DF4B268}"/>
              </a:ext>
            </a:extLst>
          </p:cNvPr>
          <p:cNvSpPr txBox="1"/>
          <p:nvPr/>
        </p:nvSpPr>
        <p:spPr>
          <a:xfrm>
            <a:off x="191310" y="3142035"/>
            <a:ext cx="118093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0" b="1" dirty="0"/>
              <a:t>RECIKLIRANJE I</a:t>
            </a:r>
          </a:p>
          <a:p>
            <a:pPr algn="ctr"/>
            <a:r>
              <a:rPr lang="hr-HR" sz="7000" b="1" dirty="0"/>
              <a:t>ENERGETSKA UČINKOVITOST U GRAĐEVINARSTVU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121466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15" descr="Slika na kojoj se prikazuje na zatvorenom, puna, žica, ptica&#10;&#10;Opis je automatski generiran">
            <a:extLst>
              <a:ext uri="{FF2B5EF4-FFF2-40B4-BE49-F238E27FC236}">
                <a16:creationId xmlns:a16="http://schemas.microsoft.com/office/drawing/2014/main" id="{F4264C37-41C9-45D6-B559-6B89B5C976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8" y="160495"/>
            <a:ext cx="4867262" cy="3222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E24BA2-92BC-4682-9F7F-24403948EDD1}"/>
              </a:ext>
            </a:extLst>
          </p:cNvPr>
          <p:cNvSpPr txBox="1"/>
          <p:nvPr/>
        </p:nvSpPr>
        <p:spPr>
          <a:xfrm>
            <a:off x="5561545" y="895343"/>
            <a:ext cx="5187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Odvojeno prikupljanje </a:t>
            </a:r>
            <a:r>
              <a:rPr lang="hr-HR" sz="4000" dirty="0"/>
              <a:t>željeza, drva, stakla,</a:t>
            </a:r>
          </a:p>
          <a:p>
            <a:pPr algn="ctr"/>
            <a:r>
              <a:rPr lang="hr-HR" sz="4000" dirty="0"/>
              <a:t>cigle, betona, plastike.</a:t>
            </a:r>
            <a:endParaRPr lang="en-US" sz="4000" dirty="0"/>
          </a:p>
        </p:txBody>
      </p:sp>
      <p:pic>
        <p:nvPicPr>
          <p:cNvPr id="5" name="Slika 7" descr="Slika na kojoj se prikazuje spremnik, košara, hrpa, na otvorenom&#10;&#10;Opis je automatski generiran">
            <a:extLst>
              <a:ext uri="{FF2B5EF4-FFF2-40B4-BE49-F238E27FC236}">
                <a16:creationId xmlns:a16="http://schemas.microsoft.com/office/drawing/2014/main" id="{4AF5B1E8-62B9-4731-8842-AE986F0A7B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855" y="3429000"/>
            <a:ext cx="4921067" cy="3244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638E7-3184-4737-968F-26023E6D3F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48" y="3429000"/>
            <a:ext cx="4867262" cy="324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9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5" descr="Slika na kojoj se prikazuje zgrada, klupa, sjedenje, drveni&#10;&#10;Opis je automatski generiran">
            <a:extLst>
              <a:ext uri="{FF2B5EF4-FFF2-40B4-BE49-F238E27FC236}">
                <a16:creationId xmlns:a16="http://schemas.microsoft.com/office/drawing/2014/main" id="{F9E88C44-5748-4009-8BD8-48F6BD8BCF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44" y="224734"/>
            <a:ext cx="6440735" cy="6408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EA2F3E-69CF-47A8-A824-3B3EEEF62232}"/>
              </a:ext>
            </a:extLst>
          </p:cNvPr>
          <p:cNvSpPr txBox="1"/>
          <p:nvPr/>
        </p:nvSpPr>
        <p:spPr>
          <a:xfrm>
            <a:off x="6769671" y="1843950"/>
            <a:ext cx="51876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Azbest </a:t>
            </a:r>
            <a:r>
              <a:rPr lang="hr-HR" sz="4000" dirty="0"/>
              <a:t>zbrinjavaju osobe i poduzeća koja posjeduju dozvolu za gospodarenje opasnim otpadom.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576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8B5C5-B0B2-43F4-BDC9-20841AD5C6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73" y="250079"/>
            <a:ext cx="9344890" cy="622536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A69E65-E0B6-4B73-9011-29700F41F2A1}"/>
              </a:ext>
            </a:extLst>
          </p:cNvPr>
          <p:cNvSpPr/>
          <p:nvPr/>
        </p:nvSpPr>
        <p:spPr>
          <a:xfrm>
            <a:off x="1990531" y="2729204"/>
            <a:ext cx="8210938" cy="13995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/>
              <a:t>reciklažno građevinsko dvorište </a:t>
            </a:r>
            <a:r>
              <a:rPr lang="hr-HR" sz="4000" dirty="0">
                <a:sym typeface="Wingdings" panose="05000000000000000000" pitchFamily="2" charset="2"/>
              </a:rPr>
              <a:t> ponovna primjena u izgradnji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36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4CBAD-8F1D-4550-A3A8-B0D046B1F500}"/>
              </a:ext>
            </a:extLst>
          </p:cNvPr>
          <p:cNvSpPr txBox="1"/>
          <p:nvPr/>
        </p:nvSpPr>
        <p:spPr>
          <a:xfrm>
            <a:off x="1598756" y="168539"/>
            <a:ext cx="835767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500" b="1" dirty="0">
                <a:solidFill>
                  <a:schemeClr val="accent5"/>
                </a:solidFill>
              </a:rPr>
              <a:t>Energetska učinkovitost građevina</a:t>
            </a:r>
            <a:endParaRPr lang="en-US" sz="4500" b="1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0E1C4-7964-4A72-BE17-CCF4AC7087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79" y="1138335"/>
            <a:ext cx="7896029" cy="52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4CBAD-8F1D-4550-A3A8-B0D046B1F500}"/>
              </a:ext>
            </a:extLst>
          </p:cNvPr>
          <p:cNvSpPr txBox="1"/>
          <p:nvPr/>
        </p:nvSpPr>
        <p:spPr>
          <a:xfrm>
            <a:off x="6540761" y="2690336"/>
            <a:ext cx="40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500" b="1" dirty="0"/>
              <a:t>Zgrade gotovo nulte energije</a:t>
            </a:r>
            <a:endParaRPr lang="en-US" sz="4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6BDB9-B3A9-4C53-B908-CCEE02F2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322198"/>
            <a:ext cx="48101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A8087-0517-4223-A762-B7D4C82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0"/>
            <a:ext cx="5729579" cy="6427546"/>
          </a:xfrm>
          <a:prstGeom prst="rect">
            <a:avLst/>
          </a:prstGeom>
        </p:spPr>
      </p:pic>
      <p:sp>
        <p:nvSpPr>
          <p:cNvPr id="5" name="zornost i praktičnost">
            <a:extLst>
              <a:ext uri="{FF2B5EF4-FFF2-40B4-BE49-F238E27FC236}">
                <a16:creationId xmlns:a16="http://schemas.microsoft.com/office/drawing/2014/main" id="{E646C38D-CFD7-48B6-84EE-099555C0075A}"/>
              </a:ext>
            </a:extLst>
          </p:cNvPr>
          <p:cNvSpPr txBox="1"/>
          <p:nvPr/>
        </p:nvSpPr>
        <p:spPr>
          <a:xfrm>
            <a:off x="5276218" y="1736450"/>
            <a:ext cx="5973391" cy="1477323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4500" b="1" dirty="0"/>
              <a:t>Izradi vrata i prozore</a:t>
            </a:r>
          </a:p>
          <a:p>
            <a:pPr algn="ctr">
              <a:defRPr sz="7000"/>
            </a:pPr>
            <a:r>
              <a:rPr lang="hr-HR" sz="4500" dirty="0"/>
              <a:t>za svoj model kuće!</a:t>
            </a: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51572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2020-10-02T12:20:11Z</dcterms:created>
  <dcterms:modified xsi:type="dcterms:W3CDTF">2020-10-02T12:20:14Z</dcterms:modified>
</cp:coreProperties>
</file>